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80" r:id="rId4"/>
    <p:sldId id="259" r:id="rId5"/>
    <p:sldId id="258" r:id="rId6"/>
    <p:sldId id="268" r:id="rId7"/>
    <p:sldId id="271" r:id="rId8"/>
    <p:sldId id="270" r:id="rId9"/>
    <p:sldId id="261" r:id="rId10"/>
    <p:sldId id="272" r:id="rId11"/>
    <p:sldId id="273" r:id="rId12"/>
    <p:sldId id="274" r:id="rId13"/>
    <p:sldId id="275" r:id="rId14"/>
    <p:sldId id="276" r:id="rId15"/>
    <p:sldId id="277" r:id="rId16"/>
    <p:sldId id="278" r:id="rId17"/>
    <p:sldId id="279" r:id="rId18"/>
    <p:sldId id="263" r:id="rId19"/>
    <p:sldId id="265" r:id="rId20"/>
    <p:sldId id="266" r:id="rId21"/>
    <p:sldId id="267"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4CC999F-6B7B-48D5-BE75-B2D3F5E31DB2}">
          <p14:sldIdLst>
            <p14:sldId id="256"/>
          </p14:sldIdLst>
        </p14:section>
        <p14:section name="Untitled Section" id="{A457F939-AA9B-4FB8-9168-8AD194004C01}">
          <p14:sldIdLst>
            <p14:sldId id="257"/>
            <p14:sldId id="280"/>
            <p14:sldId id="259"/>
            <p14:sldId id="258"/>
            <p14:sldId id="268"/>
            <p14:sldId id="271"/>
            <p14:sldId id="270"/>
            <p14:sldId id="261"/>
            <p14:sldId id="272"/>
            <p14:sldId id="273"/>
            <p14:sldId id="274"/>
            <p14:sldId id="275"/>
            <p14:sldId id="276"/>
            <p14:sldId id="277"/>
            <p14:sldId id="278"/>
            <p14:sldId id="279"/>
            <p14:sldId id="263"/>
            <p14:sldId id="265"/>
            <p14:sldId id="266"/>
            <p14:sldId id="26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29" autoAdjust="0"/>
    <p:restoredTop sz="94660"/>
  </p:normalViewPr>
  <p:slideViewPr>
    <p:cSldViewPr snapToGrid="0">
      <p:cViewPr varScale="1">
        <p:scale>
          <a:sx n="65" d="100"/>
          <a:sy n="65" d="100"/>
        </p:scale>
        <p:origin x="894"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AA513E6-B1F5-4379-B825-7EBC87E488C6}" type="doc">
      <dgm:prSet loTypeId="urn:microsoft.com/office/officeart/2005/8/layout/hList6" loCatId="list" qsTypeId="urn:microsoft.com/office/officeart/2005/8/quickstyle/simple1" qsCatId="simple" csTypeId="urn:microsoft.com/office/officeart/2005/8/colors/accent1_2" csCatId="accent1" phldr="1"/>
      <dgm:spPr/>
      <dgm:t>
        <a:bodyPr/>
        <a:lstStyle/>
        <a:p>
          <a:endParaRPr lang="en-US"/>
        </a:p>
      </dgm:t>
    </dgm:pt>
    <dgm:pt modelId="{00081AB9-F059-44A9-9205-50A4B7CB5C3B}">
      <dgm:prSet phldrT="[Text]" phldr="0" custT="1"/>
      <dgm:spPr/>
      <dgm:t>
        <a:bodyPr/>
        <a:lstStyle/>
        <a:p>
          <a:r>
            <a:rPr lang="en-US" sz="1600" b="1" dirty="0">
              <a:solidFill>
                <a:schemeClr val="bg1"/>
              </a:solidFill>
              <a:latin typeface="Times New Roman" panose="02020603050405020304" pitchFamily="18" charset="0"/>
              <a:cs typeface="Times New Roman" panose="02020603050405020304" pitchFamily="18" charset="0"/>
            </a:rPr>
            <a:t>PANDAS</a:t>
          </a:r>
        </a:p>
      </dgm:t>
    </dgm:pt>
    <dgm:pt modelId="{DCFED38A-C102-420D-86D6-80B60D6FEB76}" type="parTrans" cxnId="{2DA3AB07-A3C6-4AA6-AE70-D04B93EB5E88}">
      <dgm:prSet/>
      <dgm:spPr/>
      <dgm:t>
        <a:bodyPr/>
        <a:lstStyle/>
        <a:p>
          <a:endParaRPr lang="en-US"/>
        </a:p>
      </dgm:t>
    </dgm:pt>
    <dgm:pt modelId="{A4CA5551-3B4D-41F6-A775-B5C55E58DBBF}" type="sibTrans" cxnId="{2DA3AB07-A3C6-4AA6-AE70-D04B93EB5E88}">
      <dgm:prSet/>
      <dgm:spPr/>
      <dgm:t>
        <a:bodyPr/>
        <a:lstStyle/>
        <a:p>
          <a:endParaRPr lang="en-US"/>
        </a:p>
      </dgm:t>
    </dgm:pt>
    <dgm:pt modelId="{5A66E46D-EB08-460B-9276-0A48153607F4}">
      <dgm:prSet phldrT="[Text]" phldr="0" custT="1"/>
      <dgm:spPr/>
      <dgm:t>
        <a:bodyPr/>
        <a:lstStyle/>
        <a:p>
          <a:r>
            <a:rPr lang="en-US" sz="1600" b="1" dirty="0">
              <a:solidFill>
                <a:schemeClr val="bg1"/>
              </a:solidFill>
              <a:latin typeface="Times New Roman" panose="02020603050405020304" pitchFamily="18" charset="0"/>
              <a:cs typeface="Times New Roman" panose="02020603050405020304" pitchFamily="18" charset="0"/>
            </a:rPr>
            <a:t>NUMPY</a:t>
          </a:r>
        </a:p>
      </dgm:t>
    </dgm:pt>
    <dgm:pt modelId="{F5F5EF7F-10AD-4909-9DD4-152FA6A3EC91}" type="parTrans" cxnId="{A1FB1A53-7E92-463B-B07E-2295049F9C4C}">
      <dgm:prSet/>
      <dgm:spPr/>
      <dgm:t>
        <a:bodyPr/>
        <a:lstStyle/>
        <a:p>
          <a:endParaRPr lang="en-US"/>
        </a:p>
      </dgm:t>
    </dgm:pt>
    <dgm:pt modelId="{CCBC3208-DDE7-4272-BC2F-C7F7F5C19629}" type="sibTrans" cxnId="{A1FB1A53-7E92-463B-B07E-2295049F9C4C}">
      <dgm:prSet/>
      <dgm:spPr/>
      <dgm:t>
        <a:bodyPr/>
        <a:lstStyle/>
        <a:p>
          <a:endParaRPr lang="en-US"/>
        </a:p>
      </dgm:t>
    </dgm:pt>
    <dgm:pt modelId="{68B3BFDA-BC64-4431-B4E4-D85DB9FC531B}">
      <dgm:prSet phldrT="[Text]" phldr="0" custT="1"/>
      <dgm:spPr/>
      <dgm:t>
        <a:bodyPr/>
        <a:lstStyle/>
        <a:p>
          <a:r>
            <a:rPr lang="en-US" sz="1600" b="1" dirty="0">
              <a:solidFill>
                <a:schemeClr val="bg1"/>
              </a:solidFill>
              <a:latin typeface="Times New Roman" panose="02020603050405020304" pitchFamily="18" charset="0"/>
              <a:cs typeface="Times New Roman" panose="02020603050405020304" pitchFamily="18" charset="0"/>
            </a:rPr>
            <a:t>MATPLOTLAB</a:t>
          </a:r>
        </a:p>
      </dgm:t>
    </dgm:pt>
    <dgm:pt modelId="{AB66D30D-DF79-4C68-BBC2-A24A4C63FC57}" type="parTrans" cxnId="{B875E678-E0F6-4D75-B408-8D33A6FECE22}">
      <dgm:prSet/>
      <dgm:spPr/>
      <dgm:t>
        <a:bodyPr/>
        <a:lstStyle/>
        <a:p>
          <a:endParaRPr lang="en-US"/>
        </a:p>
      </dgm:t>
    </dgm:pt>
    <dgm:pt modelId="{E55702F3-0633-4DC2-A59A-CFFFD83C8CCF}" type="sibTrans" cxnId="{B875E678-E0F6-4D75-B408-8D33A6FECE22}">
      <dgm:prSet/>
      <dgm:spPr/>
      <dgm:t>
        <a:bodyPr/>
        <a:lstStyle/>
        <a:p>
          <a:endParaRPr lang="en-US"/>
        </a:p>
      </dgm:t>
    </dgm:pt>
    <dgm:pt modelId="{6153E474-C6C6-4DF9-89BB-D19F2D9A5FD3}">
      <dgm:prSet phldrT="[Text]" phldr="0" custT="1"/>
      <dgm:spPr/>
      <dgm:t>
        <a:bodyPr/>
        <a:lstStyle/>
        <a:p>
          <a:r>
            <a:rPr lang="en-US" sz="1600" b="1" dirty="0">
              <a:solidFill>
                <a:schemeClr val="bg1"/>
              </a:solidFill>
              <a:latin typeface="Times New Roman" panose="02020603050405020304" pitchFamily="18" charset="0"/>
              <a:cs typeface="Times New Roman" panose="02020603050405020304" pitchFamily="18" charset="0"/>
            </a:rPr>
            <a:t>SEABORN</a:t>
          </a:r>
        </a:p>
      </dgm:t>
    </dgm:pt>
    <dgm:pt modelId="{68B45A70-D398-45A7-B26D-AAD96F32A8DF}" type="parTrans" cxnId="{154E48B1-7B34-4F4C-8D26-0EB287C8EB1B}">
      <dgm:prSet/>
      <dgm:spPr/>
      <dgm:t>
        <a:bodyPr/>
        <a:lstStyle/>
        <a:p>
          <a:endParaRPr lang="en-US"/>
        </a:p>
      </dgm:t>
    </dgm:pt>
    <dgm:pt modelId="{FFB95BC7-BD36-4F8D-BBCA-A4CA5C6EA195}" type="sibTrans" cxnId="{154E48B1-7B34-4F4C-8D26-0EB287C8EB1B}">
      <dgm:prSet/>
      <dgm:spPr/>
      <dgm:t>
        <a:bodyPr/>
        <a:lstStyle/>
        <a:p>
          <a:endParaRPr lang="en-US"/>
        </a:p>
      </dgm:t>
    </dgm:pt>
    <dgm:pt modelId="{8F4F9A4E-13BB-4B43-B214-7C713BA17E9E}" type="pres">
      <dgm:prSet presAssocID="{2AA513E6-B1F5-4379-B825-7EBC87E488C6}" presName="Name0" presStyleCnt="0">
        <dgm:presLayoutVars>
          <dgm:dir/>
          <dgm:resizeHandles val="exact"/>
        </dgm:presLayoutVars>
      </dgm:prSet>
      <dgm:spPr/>
    </dgm:pt>
    <dgm:pt modelId="{A66308F6-6B2B-473B-AC79-06BFDBE0CB56}" type="pres">
      <dgm:prSet presAssocID="{00081AB9-F059-44A9-9205-50A4B7CB5C3B}" presName="node" presStyleLbl="node1" presStyleIdx="0" presStyleCnt="4" custScaleX="92819" custLinFactNeighborX="-14947">
        <dgm:presLayoutVars>
          <dgm:bulletEnabled val="1"/>
        </dgm:presLayoutVars>
      </dgm:prSet>
      <dgm:spPr/>
    </dgm:pt>
    <dgm:pt modelId="{932E2CCF-E143-4660-A83E-F2B0D64F7C56}" type="pres">
      <dgm:prSet presAssocID="{A4CA5551-3B4D-41F6-A775-B5C55E58DBBF}" presName="sibTrans" presStyleCnt="0"/>
      <dgm:spPr/>
    </dgm:pt>
    <dgm:pt modelId="{2BA04BBF-B7E4-4CF9-A4F7-6253A5667F79}" type="pres">
      <dgm:prSet presAssocID="{5A66E46D-EB08-460B-9276-0A48153607F4}" presName="node" presStyleLbl="node1" presStyleIdx="1" presStyleCnt="4" custScaleX="78925">
        <dgm:presLayoutVars>
          <dgm:bulletEnabled val="1"/>
        </dgm:presLayoutVars>
      </dgm:prSet>
      <dgm:spPr/>
    </dgm:pt>
    <dgm:pt modelId="{2FE27FF6-DFA2-4BF0-A44E-2BE22F802C9C}" type="pres">
      <dgm:prSet presAssocID="{CCBC3208-DDE7-4272-BC2F-C7F7F5C19629}" presName="sibTrans" presStyleCnt="0"/>
      <dgm:spPr/>
    </dgm:pt>
    <dgm:pt modelId="{39C39603-99F3-448D-8A0F-1B2045AA294E}" type="pres">
      <dgm:prSet presAssocID="{68B3BFDA-BC64-4431-B4E4-D85DB9FC531B}" presName="node" presStyleLbl="node1" presStyleIdx="2" presStyleCnt="4">
        <dgm:presLayoutVars>
          <dgm:bulletEnabled val="1"/>
        </dgm:presLayoutVars>
      </dgm:prSet>
      <dgm:spPr/>
    </dgm:pt>
    <dgm:pt modelId="{145A2535-4295-4DEC-B2A1-E96E4265FDF2}" type="pres">
      <dgm:prSet presAssocID="{E55702F3-0633-4DC2-A59A-CFFFD83C8CCF}" presName="sibTrans" presStyleCnt="0"/>
      <dgm:spPr/>
    </dgm:pt>
    <dgm:pt modelId="{01ABF734-154F-47CF-93BC-5886B5E210D5}" type="pres">
      <dgm:prSet presAssocID="{6153E474-C6C6-4DF9-89BB-D19F2D9A5FD3}" presName="node" presStyleLbl="node1" presStyleIdx="3" presStyleCnt="4" custLinFactNeighborX="-42258" custLinFactNeighborY="-3081">
        <dgm:presLayoutVars>
          <dgm:bulletEnabled val="1"/>
        </dgm:presLayoutVars>
      </dgm:prSet>
      <dgm:spPr/>
    </dgm:pt>
  </dgm:ptLst>
  <dgm:cxnLst>
    <dgm:cxn modelId="{2DA3AB07-A3C6-4AA6-AE70-D04B93EB5E88}" srcId="{2AA513E6-B1F5-4379-B825-7EBC87E488C6}" destId="{00081AB9-F059-44A9-9205-50A4B7CB5C3B}" srcOrd="0" destOrd="0" parTransId="{DCFED38A-C102-420D-86D6-80B60D6FEB76}" sibTransId="{A4CA5551-3B4D-41F6-A775-B5C55E58DBBF}"/>
    <dgm:cxn modelId="{D8882A62-BAAA-40DE-AC65-F749C1A0727B}" type="presOf" srcId="{68B3BFDA-BC64-4431-B4E4-D85DB9FC531B}" destId="{39C39603-99F3-448D-8A0F-1B2045AA294E}" srcOrd="0" destOrd="0" presId="urn:microsoft.com/office/officeart/2005/8/layout/hList6"/>
    <dgm:cxn modelId="{A840A742-E2E5-47BA-B3EF-6D7ACD70B606}" type="presOf" srcId="{00081AB9-F059-44A9-9205-50A4B7CB5C3B}" destId="{A66308F6-6B2B-473B-AC79-06BFDBE0CB56}" srcOrd="0" destOrd="0" presId="urn:microsoft.com/office/officeart/2005/8/layout/hList6"/>
    <dgm:cxn modelId="{512D966C-0790-4F44-8AF9-9866D9B84B68}" type="presOf" srcId="{5A66E46D-EB08-460B-9276-0A48153607F4}" destId="{2BA04BBF-B7E4-4CF9-A4F7-6253A5667F79}" srcOrd="0" destOrd="0" presId="urn:microsoft.com/office/officeart/2005/8/layout/hList6"/>
    <dgm:cxn modelId="{A1FB1A53-7E92-463B-B07E-2295049F9C4C}" srcId="{2AA513E6-B1F5-4379-B825-7EBC87E488C6}" destId="{5A66E46D-EB08-460B-9276-0A48153607F4}" srcOrd="1" destOrd="0" parTransId="{F5F5EF7F-10AD-4909-9DD4-152FA6A3EC91}" sibTransId="{CCBC3208-DDE7-4272-BC2F-C7F7F5C19629}"/>
    <dgm:cxn modelId="{B875E678-E0F6-4D75-B408-8D33A6FECE22}" srcId="{2AA513E6-B1F5-4379-B825-7EBC87E488C6}" destId="{68B3BFDA-BC64-4431-B4E4-D85DB9FC531B}" srcOrd="2" destOrd="0" parTransId="{AB66D30D-DF79-4C68-BBC2-A24A4C63FC57}" sibTransId="{E55702F3-0633-4DC2-A59A-CFFFD83C8CCF}"/>
    <dgm:cxn modelId="{AA644683-223D-4906-90E9-4A4F1121FEBF}" type="presOf" srcId="{2AA513E6-B1F5-4379-B825-7EBC87E488C6}" destId="{8F4F9A4E-13BB-4B43-B214-7C713BA17E9E}" srcOrd="0" destOrd="0" presId="urn:microsoft.com/office/officeart/2005/8/layout/hList6"/>
    <dgm:cxn modelId="{4C987C96-C578-4891-B0EB-463293B86E5F}" type="presOf" srcId="{6153E474-C6C6-4DF9-89BB-D19F2D9A5FD3}" destId="{01ABF734-154F-47CF-93BC-5886B5E210D5}" srcOrd="0" destOrd="0" presId="urn:microsoft.com/office/officeart/2005/8/layout/hList6"/>
    <dgm:cxn modelId="{154E48B1-7B34-4F4C-8D26-0EB287C8EB1B}" srcId="{2AA513E6-B1F5-4379-B825-7EBC87E488C6}" destId="{6153E474-C6C6-4DF9-89BB-D19F2D9A5FD3}" srcOrd="3" destOrd="0" parTransId="{68B45A70-D398-45A7-B26D-AAD96F32A8DF}" sibTransId="{FFB95BC7-BD36-4F8D-BBCA-A4CA5C6EA195}"/>
    <dgm:cxn modelId="{A9DB08B9-BB17-405E-A872-8E55483265EF}" type="presParOf" srcId="{8F4F9A4E-13BB-4B43-B214-7C713BA17E9E}" destId="{A66308F6-6B2B-473B-AC79-06BFDBE0CB56}" srcOrd="0" destOrd="0" presId="urn:microsoft.com/office/officeart/2005/8/layout/hList6"/>
    <dgm:cxn modelId="{70DA898A-A5A5-4078-BAEB-97D92E302B3B}" type="presParOf" srcId="{8F4F9A4E-13BB-4B43-B214-7C713BA17E9E}" destId="{932E2CCF-E143-4660-A83E-F2B0D64F7C56}" srcOrd="1" destOrd="0" presId="urn:microsoft.com/office/officeart/2005/8/layout/hList6"/>
    <dgm:cxn modelId="{4ECA48C0-9C94-4B09-A264-6FF23D9E044A}" type="presParOf" srcId="{8F4F9A4E-13BB-4B43-B214-7C713BA17E9E}" destId="{2BA04BBF-B7E4-4CF9-A4F7-6253A5667F79}" srcOrd="2" destOrd="0" presId="urn:microsoft.com/office/officeart/2005/8/layout/hList6"/>
    <dgm:cxn modelId="{F43ACD68-38DD-4392-9F82-7134E4058FD6}" type="presParOf" srcId="{8F4F9A4E-13BB-4B43-B214-7C713BA17E9E}" destId="{2FE27FF6-DFA2-4BF0-A44E-2BE22F802C9C}" srcOrd="3" destOrd="0" presId="urn:microsoft.com/office/officeart/2005/8/layout/hList6"/>
    <dgm:cxn modelId="{2ACC76C4-C714-4CF9-A962-3674922E77F8}" type="presParOf" srcId="{8F4F9A4E-13BB-4B43-B214-7C713BA17E9E}" destId="{39C39603-99F3-448D-8A0F-1B2045AA294E}" srcOrd="4" destOrd="0" presId="urn:microsoft.com/office/officeart/2005/8/layout/hList6"/>
    <dgm:cxn modelId="{CF071A63-0905-4413-855C-B77DE446992B}" type="presParOf" srcId="{8F4F9A4E-13BB-4B43-B214-7C713BA17E9E}" destId="{145A2535-4295-4DEC-B2A1-E96E4265FDF2}" srcOrd="5" destOrd="0" presId="urn:microsoft.com/office/officeart/2005/8/layout/hList6"/>
    <dgm:cxn modelId="{A15A767F-03D8-4EF7-85D7-9A05FD0DA201}" type="presParOf" srcId="{8F4F9A4E-13BB-4B43-B214-7C713BA17E9E}" destId="{01ABF734-154F-47CF-93BC-5886B5E210D5}" srcOrd="6" destOrd="0" presId="urn:microsoft.com/office/officeart/2005/8/layout/hList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FB1E21F-580B-498F-8321-7982136C5450}" type="doc">
      <dgm:prSet loTypeId="urn:microsoft.com/office/officeart/2005/8/layout/hProcess3" loCatId="process" qsTypeId="urn:microsoft.com/office/officeart/2005/8/quickstyle/simple1" qsCatId="simple" csTypeId="urn:microsoft.com/office/officeart/2005/8/colors/accent1_2" csCatId="accent1" phldr="1"/>
      <dgm:spPr/>
    </dgm:pt>
    <dgm:pt modelId="{F0956B9D-41B2-4699-9C40-7FE626C5A42A}">
      <dgm:prSet phldrT="[Text]" phldr="0" custT="1"/>
      <dgm:spPr/>
      <dgm:t>
        <a:bodyPr/>
        <a:lstStyle/>
        <a:p>
          <a:r>
            <a:rPr lang="en-US" sz="2800" b="1" dirty="0">
              <a:solidFill>
                <a:schemeClr val="bg1"/>
              </a:solidFill>
              <a:latin typeface="Calibri Light" panose="020F0302020204030204"/>
            </a:rPr>
            <a:t>LIBARY</a:t>
          </a:r>
          <a:endParaRPr lang="en-US" sz="2800" b="1" dirty="0">
            <a:solidFill>
              <a:schemeClr val="bg1"/>
            </a:solidFill>
          </a:endParaRPr>
        </a:p>
      </dgm:t>
    </dgm:pt>
    <dgm:pt modelId="{ABA7D2AD-A742-4E82-AD95-C1D22EE240DE}" type="parTrans" cxnId="{7A10485C-B4CD-4157-8889-4BA06EAE01D8}">
      <dgm:prSet/>
      <dgm:spPr/>
      <dgm:t>
        <a:bodyPr/>
        <a:lstStyle/>
        <a:p>
          <a:endParaRPr lang="en-US"/>
        </a:p>
      </dgm:t>
    </dgm:pt>
    <dgm:pt modelId="{CF75720A-8AA4-4C20-88BD-BD325B07CB08}" type="sibTrans" cxnId="{7A10485C-B4CD-4157-8889-4BA06EAE01D8}">
      <dgm:prSet/>
      <dgm:spPr/>
      <dgm:t>
        <a:bodyPr/>
        <a:lstStyle/>
        <a:p>
          <a:endParaRPr lang="en-US"/>
        </a:p>
      </dgm:t>
    </dgm:pt>
    <dgm:pt modelId="{5C2321E6-F254-448C-BA16-00B50F6BAF44}" type="pres">
      <dgm:prSet presAssocID="{3FB1E21F-580B-498F-8321-7982136C5450}" presName="Name0" presStyleCnt="0">
        <dgm:presLayoutVars>
          <dgm:dir/>
          <dgm:animLvl val="lvl"/>
          <dgm:resizeHandles val="exact"/>
        </dgm:presLayoutVars>
      </dgm:prSet>
      <dgm:spPr/>
    </dgm:pt>
    <dgm:pt modelId="{B5A79115-08AB-4AA9-9C2F-10F883982FCC}" type="pres">
      <dgm:prSet presAssocID="{3FB1E21F-580B-498F-8321-7982136C5450}" presName="dummy" presStyleCnt="0"/>
      <dgm:spPr/>
    </dgm:pt>
    <dgm:pt modelId="{A1AD67B2-B1F2-4E86-849D-C5DFD17E08B4}" type="pres">
      <dgm:prSet presAssocID="{3FB1E21F-580B-498F-8321-7982136C5450}" presName="linH" presStyleCnt="0"/>
      <dgm:spPr/>
    </dgm:pt>
    <dgm:pt modelId="{269F834A-161A-493C-8D54-A180BB9D2C58}" type="pres">
      <dgm:prSet presAssocID="{3FB1E21F-580B-498F-8321-7982136C5450}" presName="padding1" presStyleCnt="0"/>
      <dgm:spPr/>
    </dgm:pt>
    <dgm:pt modelId="{DB38E11B-6685-496F-BAEE-C56977900362}" type="pres">
      <dgm:prSet presAssocID="{F0956B9D-41B2-4699-9C40-7FE626C5A42A}" presName="linV" presStyleCnt="0"/>
      <dgm:spPr/>
    </dgm:pt>
    <dgm:pt modelId="{808C071E-3ADB-4A4E-8B6C-44EF050C0834}" type="pres">
      <dgm:prSet presAssocID="{F0956B9D-41B2-4699-9C40-7FE626C5A42A}" presName="spVertical1" presStyleCnt="0"/>
      <dgm:spPr/>
    </dgm:pt>
    <dgm:pt modelId="{46B89F07-EAA9-4A3D-AFBC-DC6576514EF9}" type="pres">
      <dgm:prSet presAssocID="{F0956B9D-41B2-4699-9C40-7FE626C5A42A}" presName="parTx" presStyleLbl="revTx" presStyleIdx="0" presStyleCnt="1">
        <dgm:presLayoutVars>
          <dgm:chMax val="0"/>
          <dgm:chPref val="0"/>
          <dgm:bulletEnabled val="1"/>
        </dgm:presLayoutVars>
      </dgm:prSet>
      <dgm:spPr/>
    </dgm:pt>
    <dgm:pt modelId="{90C1B1A9-F445-4743-9B8E-91D693D167FE}" type="pres">
      <dgm:prSet presAssocID="{F0956B9D-41B2-4699-9C40-7FE626C5A42A}" presName="spVertical2" presStyleCnt="0"/>
      <dgm:spPr/>
    </dgm:pt>
    <dgm:pt modelId="{8E134672-7DE3-4BC2-813A-DCF577B03794}" type="pres">
      <dgm:prSet presAssocID="{F0956B9D-41B2-4699-9C40-7FE626C5A42A}" presName="spVertical3" presStyleCnt="0"/>
      <dgm:spPr/>
    </dgm:pt>
    <dgm:pt modelId="{EA702DFD-D597-4AB5-BC98-B0A5B0F2F021}" type="pres">
      <dgm:prSet presAssocID="{3FB1E21F-580B-498F-8321-7982136C5450}" presName="padding2" presStyleCnt="0"/>
      <dgm:spPr/>
    </dgm:pt>
    <dgm:pt modelId="{14C84965-CC91-4616-B14B-28B603B07F02}" type="pres">
      <dgm:prSet presAssocID="{3FB1E21F-580B-498F-8321-7982136C5450}" presName="negArrow" presStyleCnt="0"/>
      <dgm:spPr/>
    </dgm:pt>
    <dgm:pt modelId="{CC890AB2-1BAA-4989-ACE3-6905306870BD}" type="pres">
      <dgm:prSet presAssocID="{3FB1E21F-580B-498F-8321-7982136C5450}" presName="backgroundArrow" presStyleLbl="node1" presStyleIdx="0" presStyleCnt="1" custLinFactNeighborY="72"/>
      <dgm:spPr/>
    </dgm:pt>
  </dgm:ptLst>
  <dgm:cxnLst>
    <dgm:cxn modelId="{7A10485C-B4CD-4157-8889-4BA06EAE01D8}" srcId="{3FB1E21F-580B-498F-8321-7982136C5450}" destId="{F0956B9D-41B2-4699-9C40-7FE626C5A42A}" srcOrd="0" destOrd="0" parTransId="{ABA7D2AD-A742-4E82-AD95-C1D22EE240DE}" sibTransId="{CF75720A-8AA4-4C20-88BD-BD325B07CB08}"/>
    <dgm:cxn modelId="{2A52B159-85BC-4CA0-BA98-926A9695134D}" type="presOf" srcId="{F0956B9D-41B2-4699-9C40-7FE626C5A42A}" destId="{46B89F07-EAA9-4A3D-AFBC-DC6576514EF9}" srcOrd="0" destOrd="0" presId="urn:microsoft.com/office/officeart/2005/8/layout/hProcess3"/>
    <dgm:cxn modelId="{FF7D32CA-DC13-4DFD-B258-082A4211A599}" type="presOf" srcId="{3FB1E21F-580B-498F-8321-7982136C5450}" destId="{5C2321E6-F254-448C-BA16-00B50F6BAF44}" srcOrd="0" destOrd="0" presId="urn:microsoft.com/office/officeart/2005/8/layout/hProcess3"/>
    <dgm:cxn modelId="{52E88CB7-73ED-4066-B747-4B5EF0818BC9}" type="presParOf" srcId="{5C2321E6-F254-448C-BA16-00B50F6BAF44}" destId="{B5A79115-08AB-4AA9-9C2F-10F883982FCC}" srcOrd="0" destOrd="0" presId="urn:microsoft.com/office/officeart/2005/8/layout/hProcess3"/>
    <dgm:cxn modelId="{58AF548C-F5D7-4C23-8A99-25E91DA111C0}" type="presParOf" srcId="{5C2321E6-F254-448C-BA16-00B50F6BAF44}" destId="{A1AD67B2-B1F2-4E86-849D-C5DFD17E08B4}" srcOrd="1" destOrd="0" presId="urn:microsoft.com/office/officeart/2005/8/layout/hProcess3"/>
    <dgm:cxn modelId="{2772923C-F850-457C-9DB3-78B03DD80F76}" type="presParOf" srcId="{A1AD67B2-B1F2-4E86-849D-C5DFD17E08B4}" destId="{269F834A-161A-493C-8D54-A180BB9D2C58}" srcOrd="0" destOrd="0" presId="urn:microsoft.com/office/officeart/2005/8/layout/hProcess3"/>
    <dgm:cxn modelId="{8FF7F0F1-D76B-4932-9F66-31E02F43C77C}" type="presParOf" srcId="{A1AD67B2-B1F2-4E86-849D-C5DFD17E08B4}" destId="{DB38E11B-6685-496F-BAEE-C56977900362}" srcOrd="1" destOrd="0" presId="urn:microsoft.com/office/officeart/2005/8/layout/hProcess3"/>
    <dgm:cxn modelId="{B830E159-3E95-42F4-A2A5-6C984E501AFF}" type="presParOf" srcId="{DB38E11B-6685-496F-BAEE-C56977900362}" destId="{808C071E-3ADB-4A4E-8B6C-44EF050C0834}" srcOrd="0" destOrd="0" presId="urn:microsoft.com/office/officeart/2005/8/layout/hProcess3"/>
    <dgm:cxn modelId="{07788B53-BE7B-47EB-9799-E35E17649EEC}" type="presParOf" srcId="{DB38E11B-6685-496F-BAEE-C56977900362}" destId="{46B89F07-EAA9-4A3D-AFBC-DC6576514EF9}" srcOrd="1" destOrd="0" presId="urn:microsoft.com/office/officeart/2005/8/layout/hProcess3"/>
    <dgm:cxn modelId="{A13D958E-6F34-42A3-B303-D95F60FBF06C}" type="presParOf" srcId="{DB38E11B-6685-496F-BAEE-C56977900362}" destId="{90C1B1A9-F445-4743-9B8E-91D693D167FE}" srcOrd="2" destOrd="0" presId="urn:microsoft.com/office/officeart/2005/8/layout/hProcess3"/>
    <dgm:cxn modelId="{7C3AAD05-8C54-4F9A-82BE-9450CB1C2327}" type="presParOf" srcId="{DB38E11B-6685-496F-BAEE-C56977900362}" destId="{8E134672-7DE3-4BC2-813A-DCF577B03794}" srcOrd="3" destOrd="0" presId="urn:microsoft.com/office/officeart/2005/8/layout/hProcess3"/>
    <dgm:cxn modelId="{947F03E7-8573-4415-9DF9-7787E5011B72}" type="presParOf" srcId="{A1AD67B2-B1F2-4E86-849D-C5DFD17E08B4}" destId="{EA702DFD-D597-4AB5-BC98-B0A5B0F2F021}" srcOrd="2" destOrd="0" presId="urn:microsoft.com/office/officeart/2005/8/layout/hProcess3"/>
    <dgm:cxn modelId="{F769B314-D518-4F15-A3D1-ECF30B9E3CCF}" type="presParOf" srcId="{A1AD67B2-B1F2-4E86-849D-C5DFD17E08B4}" destId="{14C84965-CC91-4616-B14B-28B603B07F02}" srcOrd="3" destOrd="0" presId="urn:microsoft.com/office/officeart/2005/8/layout/hProcess3"/>
    <dgm:cxn modelId="{65E1BC0D-AA72-4FE7-A964-0BE7C0EACA52}" type="presParOf" srcId="{A1AD67B2-B1F2-4E86-849D-C5DFD17E08B4}" destId="{CC890AB2-1BAA-4989-ACE3-6905306870BD}" srcOrd="4" destOrd="0" presId="urn:microsoft.com/office/officeart/2005/8/layout/hProcess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6308F6-6B2B-473B-AC79-06BFDBE0CB56}">
      <dsp:nvSpPr>
        <dsp:cNvPr id="0" name=""/>
        <dsp:cNvSpPr/>
      </dsp:nvSpPr>
      <dsp:spPr>
        <a:xfrm rot="16200000">
          <a:off x="-102182" y="102182"/>
          <a:ext cx="1755059" cy="1550694"/>
        </a:xfrm>
        <a:prstGeom prst="flowChartManualOperation">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0" rIns="101600" bIns="0"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chemeClr val="bg1"/>
              </a:solidFill>
              <a:latin typeface="Times New Roman" panose="02020603050405020304" pitchFamily="18" charset="0"/>
              <a:cs typeface="Times New Roman" panose="02020603050405020304" pitchFamily="18" charset="0"/>
            </a:rPr>
            <a:t>PANDAS</a:t>
          </a:r>
        </a:p>
      </dsp:txBody>
      <dsp:txXfrm rot="5400000">
        <a:off x="1" y="351011"/>
        <a:ext cx="1550694" cy="1053035"/>
      </dsp:txXfrm>
    </dsp:sp>
    <dsp:sp modelId="{2BA04BBF-B7E4-4CF9-A4F7-6253A5667F79}">
      <dsp:nvSpPr>
        <dsp:cNvPr id="0" name=""/>
        <dsp:cNvSpPr/>
      </dsp:nvSpPr>
      <dsp:spPr>
        <a:xfrm rot="16200000">
          <a:off x="1460767" y="218243"/>
          <a:ext cx="1755059" cy="1318572"/>
        </a:xfrm>
        <a:prstGeom prst="flowChartManualOperation">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0" rIns="101600" bIns="0"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chemeClr val="bg1"/>
              </a:solidFill>
              <a:latin typeface="Times New Roman" panose="02020603050405020304" pitchFamily="18" charset="0"/>
              <a:cs typeface="Times New Roman" panose="02020603050405020304" pitchFamily="18" charset="0"/>
            </a:rPr>
            <a:t>NUMPY</a:t>
          </a:r>
        </a:p>
      </dsp:txBody>
      <dsp:txXfrm rot="5400000">
        <a:off x="1679011" y="351011"/>
        <a:ext cx="1318572" cy="1053035"/>
      </dsp:txXfrm>
    </dsp:sp>
    <dsp:sp modelId="{39C39603-99F3-448D-8A0F-1B2045AA294E}">
      <dsp:nvSpPr>
        <dsp:cNvPr id="0" name=""/>
        <dsp:cNvSpPr/>
      </dsp:nvSpPr>
      <dsp:spPr>
        <a:xfrm rot="16200000">
          <a:off x="3080686" y="42196"/>
          <a:ext cx="1755059" cy="1670665"/>
        </a:xfrm>
        <a:prstGeom prst="flowChartManualOperation">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0" rIns="101600" bIns="0"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chemeClr val="bg1"/>
              </a:solidFill>
              <a:latin typeface="Times New Roman" panose="02020603050405020304" pitchFamily="18" charset="0"/>
              <a:cs typeface="Times New Roman" panose="02020603050405020304" pitchFamily="18" charset="0"/>
            </a:rPr>
            <a:t>MATPLOTLAB</a:t>
          </a:r>
        </a:p>
      </dsp:txBody>
      <dsp:txXfrm rot="5400000">
        <a:off x="3122883" y="351011"/>
        <a:ext cx="1670665" cy="1053035"/>
      </dsp:txXfrm>
    </dsp:sp>
    <dsp:sp modelId="{01ABF734-154F-47CF-93BC-5886B5E210D5}">
      <dsp:nvSpPr>
        <dsp:cNvPr id="0" name=""/>
        <dsp:cNvSpPr/>
      </dsp:nvSpPr>
      <dsp:spPr>
        <a:xfrm rot="16200000">
          <a:off x="4823701" y="42196"/>
          <a:ext cx="1755059" cy="1670665"/>
        </a:xfrm>
        <a:prstGeom prst="flowChartManualOperation">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0" rIns="101600" bIns="0"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chemeClr val="bg1"/>
              </a:solidFill>
              <a:latin typeface="Times New Roman" panose="02020603050405020304" pitchFamily="18" charset="0"/>
              <a:cs typeface="Times New Roman" panose="02020603050405020304" pitchFamily="18" charset="0"/>
            </a:rPr>
            <a:t>SEABORN</a:t>
          </a:r>
        </a:p>
      </dsp:txBody>
      <dsp:txXfrm rot="5400000">
        <a:off x="4865898" y="351011"/>
        <a:ext cx="1670665" cy="105303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C890AB2-1BAA-4989-ACE3-6905306870BD}">
      <dsp:nvSpPr>
        <dsp:cNvPr id="0" name=""/>
        <dsp:cNvSpPr/>
      </dsp:nvSpPr>
      <dsp:spPr>
        <a:xfrm>
          <a:off x="0" y="3096"/>
          <a:ext cx="1919747" cy="2160000"/>
        </a:xfrm>
        <a:prstGeom prst="rightArrow">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6B89F07-EAA9-4A3D-AFBC-DC6576514EF9}">
      <dsp:nvSpPr>
        <dsp:cNvPr id="0" name=""/>
        <dsp:cNvSpPr/>
      </dsp:nvSpPr>
      <dsp:spPr>
        <a:xfrm>
          <a:off x="154854" y="541548"/>
          <a:ext cx="1572917" cy="108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84480" rIns="0" bIns="284480" numCol="1" spcCol="1270" anchor="ctr" anchorCtr="0">
          <a:noAutofit/>
        </a:bodyPr>
        <a:lstStyle/>
        <a:p>
          <a:pPr marL="0" lvl="0" indent="0" algn="ctr" defTabSz="1244600">
            <a:lnSpc>
              <a:spcPct val="90000"/>
            </a:lnSpc>
            <a:spcBef>
              <a:spcPct val="0"/>
            </a:spcBef>
            <a:spcAft>
              <a:spcPct val="35000"/>
            </a:spcAft>
            <a:buNone/>
          </a:pPr>
          <a:r>
            <a:rPr lang="en-US" sz="2800" b="1" kern="1200" dirty="0">
              <a:solidFill>
                <a:schemeClr val="bg1"/>
              </a:solidFill>
              <a:latin typeface="Calibri Light" panose="020F0302020204030204"/>
            </a:rPr>
            <a:t>LIBARY</a:t>
          </a:r>
          <a:endParaRPr lang="en-US" sz="2800" b="1" kern="1200" dirty="0">
            <a:solidFill>
              <a:schemeClr val="bg1"/>
            </a:solidFill>
          </a:endParaRPr>
        </a:p>
      </dsp:txBody>
      <dsp:txXfrm>
        <a:off x="154854" y="541548"/>
        <a:ext cx="1572917" cy="1080000"/>
      </dsp:txXfrm>
    </dsp:sp>
  </dsp:spTree>
</dsp:drawing>
</file>

<file path=ppt/diagrams/layout1.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Process3">
  <dgm:title val=""/>
  <dgm:desc val=""/>
  <dgm:catLst>
    <dgm:cat type="process" pri="6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chOrder="t">
    <dgm:varLst>
      <dgm:dir/>
      <dgm:animLvl val="lvl"/>
      <dgm:resizeHandles val="exact"/>
    </dgm:varLst>
    <dgm:alg type="composite"/>
    <dgm:shape xmlns:r="http://schemas.openxmlformats.org/officeDocument/2006/relationships" r:blip="">
      <dgm:adjLst/>
    </dgm:shape>
    <dgm:presOf/>
    <dgm:constrLst>
      <dgm:constr type="w" for="ch" forName="dummy" refType="w"/>
      <dgm:constr type="h" for="ch" forName="dummy" refType="h"/>
      <dgm:constr type="h" for="ch" forName="dummy" refType="w" refFor="ch" refForName="dummy" op="lte" fact="0.4"/>
      <dgm:constr type="ctrX" for="ch" forName="dummy" refType="w" fact="0.5"/>
      <dgm:constr type="ctrY" for="ch" forName="dummy" refType="h" fact="0.5"/>
      <dgm:constr type="w" for="ch" forName="linH" refType="w"/>
      <dgm:constr type="h" for="ch" forName="linH" refType="h"/>
      <dgm:constr type="ctrX" for="ch" forName="linH" refType="w" fact="0.5"/>
      <dgm:constr type="ctrY" for="ch" forName="linH" refType="h" fact="0.5"/>
      <dgm:constr type="userP" for="ch" forName="linH" refType="h" refFor="ch" refForName="dummy" fact="0.25"/>
      <dgm:constr type="userT" for="des" forName="parTx" refType="w" refFor="ch" refForName="dummy" fact="0.2"/>
    </dgm:constrLst>
    <dgm:ruleLst/>
    <dgm:layoutNode name="dummy">
      <dgm:alg type="sp"/>
      <dgm:shape xmlns:r="http://schemas.openxmlformats.org/officeDocument/2006/relationships" r:blip="">
        <dgm:adjLst/>
      </dgm:shape>
      <dgm:presOf/>
      <dgm:constrLst/>
      <dgm:ruleLst/>
    </dgm:layoutNode>
    <dgm:layoutNode name="linH">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primFontSz" for="des" forName="parTx" val="65"/>
        <dgm:constr type="primFontSz" for="des" forName="desTx" refType="primFontSz" refFor="des" refForName="parTx" op="equ"/>
        <dgm:constr type="h" for="des" forName="parTx" refType="primFontSz" refFor="des" refForName="parTx"/>
        <dgm:constr type="h" for="des" forName="desTx" refType="primFontSz" refFor="des" refForName="parTx" fact="0.5"/>
        <dgm:constr type="h" for="des" forName="parTx" op="equ"/>
        <dgm:constr type="h" for="des" forName="desTx" op="equ"/>
        <dgm:constr type="h" for="ch" forName="backgroundArrow" refType="primFontSz" refFor="des" refForName="parTx" fact="2"/>
        <dgm:constr type="h" for="ch" forName="backgroundArrow" refType="h" refFor="des" refForName="parTx" op="lte" fact="2"/>
        <dgm:constr type="h" for="ch" forName="backgroundArrow" refType="h" refFor="des" refForName="parTx" op="gte" fact="2"/>
        <dgm:constr type="h" for="des" forName="spVertical1" refType="primFontSz" refFor="des" refForName="parTx" fact="0.5"/>
        <dgm:constr type="h" for="des" forName="spVertical1" refType="h" refFor="des" refForName="parTx" op="lte" fact="0.5"/>
        <dgm:constr type="h" for="des" forName="spVertical1" refType="h" refFor="des" refForName="parTx" op="gte" fact="0.5"/>
        <dgm:constr type="h" for="des" forName="spVertical2" refType="primFontSz" refFor="des" refForName="parTx" fact="0.5"/>
        <dgm:constr type="h" for="des" forName="spVertical2" refType="h" refFor="des" refForName="parTx" op="lte" fact="0.5"/>
        <dgm:constr type="h" for="des" forName="spVertical2" refType="h" refFor="des" refForName="parTx" op="gte" fact="0.5"/>
        <dgm:constr type="h" for="des" forName="spVertical3" refType="primFontSz" refFor="des" refForName="parTx" fact="-0.4"/>
        <dgm:constr type="h" for="des" forName="spVertical3" refType="h" refFor="des" refForName="parTx" op="lte" fact="-0.4"/>
        <dgm:constr type="h" for="des" forName="spVertical3" refType="h" refFor="des" refForName="parTx" op="gte" fact="-0.4"/>
        <dgm:constr type="w" for="ch" forName="backgroundArrow" refType="w"/>
        <dgm:constr type="w" for="ch" forName="negArrow" refType="w" fact="-1"/>
        <dgm:constr type="w" for="ch" forName="linV" refType="w"/>
        <dgm:constr type="w" for="ch" forName="space" refType="w" refFor="ch" refForName="linV" fact="0.2"/>
        <dgm:constr type="w" for="ch" forName="padding1" refType="w" fact="0.08"/>
        <dgm:constr type="userP"/>
        <dgm:constr type="w" for="ch" forName="padding2" refType="userP"/>
      </dgm:constrLst>
      <dgm:ruleLst>
        <dgm:rule type="w" for="ch" forName="linV" val="0" fact="NaN" max="NaN"/>
        <dgm:rule type="primFontSz" for="des" forName="parTx" val="5" fact="NaN" max="NaN"/>
      </dgm:ruleLst>
      <dgm:layoutNode name="padding1">
        <dgm:alg type="sp"/>
        <dgm:shape xmlns:r="http://schemas.openxmlformats.org/officeDocument/2006/relationships" r:blip="">
          <dgm:adjLst/>
        </dgm:shape>
        <dgm:presOf/>
        <dgm:constrLst/>
        <dgm:ruleLst/>
      </dgm:layoutNode>
      <dgm:forEach name="Name4" axis="ch" ptType="node">
        <dgm:layoutNode name="linV">
          <dgm:alg type="lin">
            <dgm:param type="linDir" val="fromT"/>
          </dgm:alg>
          <dgm:shape xmlns:r="http://schemas.openxmlformats.org/officeDocument/2006/relationships" r:blip="">
            <dgm:adjLst/>
          </dgm:shape>
          <dgm:presOf/>
          <dgm:constrLst>
            <dgm:constr type="w" for="ch" forName="spVertical1" refType="w"/>
            <dgm:constr type="w" for="ch" forName="parTx" refType="w"/>
            <dgm:constr type="w" for="ch" forName="spVertical2" refType="w"/>
            <dgm:constr type="w" for="ch" forName="spVertical3" refType="w"/>
            <dgm:constr type="w" for="ch" forName="desTx" refType="w"/>
          </dgm:constrLst>
          <dgm:ruleLst/>
          <dgm:layoutNode name="spVertical1">
            <dgm:alg type="sp"/>
            <dgm:shape xmlns:r="http://schemas.openxmlformats.org/officeDocument/2006/relationships" r:blip="">
              <dgm:adjLst/>
            </dgm:shape>
            <dgm:presOf/>
            <dgm:constrLst/>
            <dgm:ruleLst/>
          </dgm:layoutNode>
          <dgm:layoutNode name="parTx" styleLbl="revTx">
            <dgm:varLst>
              <dgm:chMax val="0"/>
              <dgm:chPref val="0"/>
              <dgm:bulletEnabled val="1"/>
            </dgm:varLst>
            <dgm:choose name="Name5">
              <dgm:if name="Name6" axis="root des" ptType="all node" func="maxDepth" op="gt" val="1">
                <dgm:alg type="tx">
                  <dgm:param type="parTxLTRAlign" val="l"/>
                  <dgm:param type="parTxRTLAlign" val="r"/>
                </dgm:alg>
              </dgm:if>
              <dgm:else name="Name7">
                <dgm:alg type="tx">
                  <dgm:param type="parTxLTRAlign" val="ctr"/>
                  <dgm:param type="parTxRTLAlign" val="ctr"/>
                </dgm:alg>
              </dgm:else>
            </dgm:choose>
            <dgm:shape xmlns:r="http://schemas.openxmlformats.org/officeDocument/2006/relationships" type="rect" r:blip="">
              <dgm:adjLst/>
            </dgm:shape>
            <dgm:presOf axis="self" ptType="node"/>
            <dgm:choose name="Name8">
              <dgm:if name="Name9" func="var" arg="dir" op="equ" val="norm">
                <dgm:constrLst>
                  <dgm:constr type="userT"/>
                  <dgm:constr type="h" refType="userT" op="lte"/>
                  <dgm:constr type="tMarg" refType="primFontSz" fact="0.8"/>
                  <dgm:constr type="bMarg" refType="tMarg"/>
                  <dgm:constr type="lMarg"/>
                  <dgm:constr type="rMarg"/>
                </dgm:constrLst>
              </dgm:if>
              <dgm:else name="Name10">
                <dgm:constrLst>
                  <dgm:constr type="userT"/>
                  <dgm:constr type="h" refType="userT" op="lte"/>
                  <dgm:constr type="tMarg" refType="primFontSz" fact="0.8"/>
                  <dgm:constr type="bMarg" refType="tMarg"/>
                  <dgm:constr type="lMarg"/>
                  <dgm:constr type="rMarg"/>
                </dgm:constrLst>
              </dgm:else>
            </dgm:choose>
            <dgm:ruleLst>
              <dgm:rule type="h" val="INF" fact="NaN" max="NaN"/>
            </dgm:ruleLst>
          </dgm:layoutNode>
          <dgm:layoutNode name="spVertical2">
            <dgm:alg type="sp"/>
            <dgm:shape xmlns:r="http://schemas.openxmlformats.org/officeDocument/2006/relationships" r:blip="">
              <dgm:adjLst/>
            </dgm:shape>
            <dgm:presOf/>
            <dgm:constrLst/>
            <dgm:ruleLst/>
          </dgm:layoutNode>
          <dgm:layoutNode name="spVertical3">
            <dgm:alg type="sp"/>
            <dgm:shape xmlns:r="http://schemas.openxmlformats.org/officeDocument/2006/relationships" r:blip="">
              <dgm:adjLst/>
            </dgm:shape>
            <dgm:presOf/>
            <dgm:constrLst/>
            <dgm:ruleLst/>
          </dgm:layoutNode>
          <dgm:choose name="Name11">
            <dgm:if name="Name12" axis="ch" ptType="node" func="cnt" op="gte" val="1">
              <dgm:layoutNode name="desTx" styleLbl="revTx">
                <dgm:varLst>
                  <dgm:bulletEnabled val="1"/>
                </dgm:varLst>
                <dgm:alg type="tx">
                  <dgm:param type="stBulletLvl" val="1"/>
                </dgm:alg>
                <dgm:shape xmlns:r="http://schemas.openxmlformats.org/officeDocument/2006/relationships" type="rect" r:blip="">
                  <dgm:adjLst/>
                </dgm:shape>
                <dgm:presOf axis="des" ptType="node"/>
                <dgm:constrLst>
                  <dgm:constr type="tMarg"/>
                  <dgm:constr type="bMarg"/>
                  <dgm:constr type="rMarg"/>
                  <dgm:constr type="lMarg"/>
                </dgm:constrLst>
                <dgm:ruleLst>
                  <dgm:rule type="h" val="INF" fact="NaN" max="NaN"/>
                </dgm:ruleLst>
              </dgm:layoutNode>
            </dgm:if>
            <dgm:else name="Name13"/>
          </dgm:choose>
        </dgm:layoutNod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name="padding2">
        <dgm:alg type="sp"/>
        <dgm:shape xmlns:r="http://schemas.openxmlformats.org/officeDocument/2006/relationships" r:blip="">
          <dgm:adjLst/>
        </dgm:shape>
        <dgm:presOf/>
        <dgm:constrLst/>
        <dgm:ruleLst/>
      </dgm:layoutNode>
      <dgm:layoutNode name="negArrow">
        <dgm:alg type="sp"/>
        <dgm:shape xmlns:r="http://schemas.openxmlformats.org/officeDocument/2006/relationships" r:blip="">
          <dgm:adjLst/>
        </dgm:shape>
        <dgm:presOf/>
        <dgm:constrLst/>
        <dgm:ruleLst/>
      </dgm:layoutNode>
      <dgm:layoutNode name="backgroundArrow" styleLbl="node1">
        <dgm:alg type="sp"/>
        <dgm:choose name="Name15">
          <dgm:if name="Name16" func="var" arg="dir" op="equ" val="norm">
            <dgm:shape xmlns:r="http://schemas.openxmlformats.org/officeDocument/2006/relationships" type="rightArrow" r:blip="">
              <dgm:adjLst/>
            </dgm:shape>
          </dgm:if>
          <dgm:else name="Name17">
            <dgm:shape xmlns:r="http://schemas.openxmlformats.org/officeDocument/2006/relationships" type="leftArrow" r:blip="">
              <dgm:adjLst/>
            </dgm:shape>
          </dgm:else>
        </dgm:choose>
        <dgm:presOf/>
        <dgm:constrLst/>
        <dgm:ruleLst/>
      </dgm:layoutNode>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C0FC1803-7E67-4C5B-BDB2-74FA37C8A20D}" type="datetimeFigureOut">
              <a:rPr lang="en-US" smtClean="0"/>
              <a:t>3/22/2023</a:t>
            </a:fld>
            <a:endParaRPr lang="en-US"/>
          </a:p>
        </p:txBody>
      </p:sp>
      <p:sp>
        <p:nvSpPr>
          <p:cNvPr id="5" name="Footer Placeholder 4"/>
          <p:cNvSpPr>
            <a:spLocks noGrp="1"/>
          </p:cNvSpPr>
          <p:nvPr>
            <p:ph type="ftr" sz="quarter" idx="11"/>
          </p:nvPr>
        </p:nvSpPr>
        <p:spPr>
          <a:xfrm>
            <a:off x="2692397" y="5037663"/>
            <a:ext cx="5214635" cy="279400"/>
          </a:xfrm>
        </p:spPr>
        <p:txBody>
          <a:bodyPr/>
          <a:lstStyle/>
          <a:p>
            <a:endParaRPr lang="en-US"/>
          </a:p>
        </p:txBody>
      </p:sp>
      <p:sp>
        <p:nvSpPr>
          <p:cNvPr id="6" name="Slide Number Placeholder 5"/>
          <p:cNvSpPr>
            <a:spLocks noGrp="1"/>
          </p:cNvSpPr>
          <p:nvPr>
            <p:ph type="sldNum" sz="quarter" idx="12"/>
          </p:nvPr>
        </p:nvSpPr>
        <p:spPr>
          <a:xfrm>
            <a:off x="8956900" y="5037663"/>
            <a:ext cx="551167" cy="279400"/>
          </a:xfrm>
        </p:spPr>
        <p:txBody>
          <a:bodyPr/>
          <a:lstStyle/>
          <a:p>
            <a:fld id="{4104BCE5-729D-49B0-83DD-37C36A5AB2F8}" type="slidenum">
              <a:rPr lang="en-US" smtClean="0"/>
              <a:t>‹#›</a:t>
            </a:fld>
            <a:endParaRPr lang="en-US"/>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123603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0FC1803-7E67-4C5B-BDB2-74FA37C8A20D}" type="datetimeFigureOut">
              <a:rPr lang="en-US" smtClean="0"/>
              <a:t>3/22/2023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104BCE5-729D-49B0-83DD-37C36A5AB2F8}" type="slidenum">
              <a:rPr lang="en-US" smtClean="0"/>
              <a:t>‹#›</a:t>
            </a:fld>
            <a:endParaRPr lang="en-US"/>
          </a:p>
        </p:txBody>
      </p:sp>
    </p:spTree>
    <p:extLst>
      <p:ext uri="{BB962C8B-B14F-4D97-AF65-F5344CB8AC3E}">
        <p14:creationId xmlns:p14="http://schemas.microsoft.com/office/powerpoint/2010/main" val="38793069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0FC1803-7E67-4C5B-BDB2-74FA37C8A20D}" type="datetimeFigureOut">
              <a:rPr lang="en-US" smtClean="0"/>
              <a:t>3/22/2023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104BCE5-729D-49B0-83DD-37C36A5AB2F8}" type="slidenum">
              <a:rPr lang="en-US" smtClean="0"/>
              <a:t>‹#›</a:t>
            </a:fld>
            <a:endParaRPr lang="en-US"/>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8027062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0FC1803-7E67-4C5B-BDB2-74FA37C8A20D}" type="datetimeFigureOut">
              <a:rPr lang="en-US" smtClean="0"/>
              <a:t>3/22/2023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104BCE5-729D-49B0-83DD-37C36A5AB2F8}" type="slidenum">
              <a:rPr lang="en-US" smtClean="0"/>
              <a:t>‹#›</a:t>
            </a:fld>
            <a:endParaRPr lang="en-US"/>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83656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0FC1803-7E67-4C5B-BDB2-74FA37C8A20D}" type="datetimeFigureOut">
              <a:rPr lang="en-US" smtClean="0"/>
              <a:t>3/22/2023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104BCE5-729D-49B0-83DD-37C36A5AB2F8}" type="slidenum">
              <a:rPr lang="en-US" smtClean="0"/>
              <a:t>‹#›</a:t>
            </a:fld>
            <a:endParaRPr lang="en-US"/>
          </a:p>
        </p:txBody>
      </p:sp>
    </p:spTree>
    <p:extLst>
      <p:ext uri="{BB962C8B-B14F-4D97-AF65-F5344CB8AC3E}">
        <p14:creationId xmlns:p14="http://schemas.microsoft.com/office/powerpoint/2010/main" val="417271480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0FC1803-7E67-4C5B-BDB2-74FA37C8A20D}" type="datetimeFigureOut">
              <a:rPr lang="en-US" smtClean="0"/>
              <a:t>3/22/2023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104BCE5-729D-49B0-83DD-37C36A5AB2F8}" type="slidenum">
              <a:rPr lang="en-US" smtClean="0"/>
              <a:t>‹#›</a:t>
            </a:fld>
            <a:endParaRPr lang="en-US"/>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003237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0FC1803-7E67-4C5B-BDB2-74FA37C8A20D}" type="datetimeFigureOut">
              <a:rPr lang="en-US" smtClean="0"/>
              <a:t>3/22/2023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104BCE5-729D-49B0-83DD-37C36A5AB2F8}" type="slidenum">
              <a:rPr lang="en-US" smtClean="0"/>
              <a:t>‹#›</a:t>
            </a:fld>
            <a:endParaRPr lang="en-US"/>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0984873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0FC1803-7E67-4C5B-BDB2-74FA37C8A20D}" type="datetimeFigureOut">
              <a:rPr lang="en-US" smtClean="0"/>
              <a:t>3/22/2023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104BCE5-729D-49B0-83DD-37C36A5AB2F8}" type="slidenum">
              <a:rPr lang="en-US" smtClean="0"/>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1362156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0FC1803-7E67-4C5B-BDB2-74FA37C8A20D}" type="datetimeFigureOut">
              <a:rPr lang="en-US" smtClean="0"/>
              <a:t>3/22/2023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104BCE5-729D-49B0-83DD-37C36A5AB2F8}" type="slidenum">
              <a:rPr lang="en-US" smtClean="0"/>
              <a:t>‹#›</a:t>
            </a:fld>
            <a:endParaRPr lang="en-US"/>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086402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0FC1803-7E67-4C5B-BDB2-74FA37C8A20D}" type="datetimeFigureOut">
              <a:rPr lang="en-US" smtClean="0"/>
              <a:t>3/22/2023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104BCE5-729D-49B0-83DD-37C36A5AB2F8}" type="slidenum">
              <a:rPr lang="en-US" smtClean="0"/>
              <a:t>‹#›</a:t>
            </a:fld>
            <a:endParaRPr lang="en-US"/>
          </a:p>
        </p:txBody>
      </p:sp>
    </p:spTree>
    <p:extLst>
      <p:ext uri="{BB962C8B-B14F-4D97-AF65-F5344CB8AC3E}">
        <p14:creationId xmlns:p14="http://schemas.microsoft.com/office/powerpoint/2010/main" val="37577863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0FC1803-7E67-4C5B-BDB2-74FA37C8A20D}" type="datetimeFigureOut">
              <a:rPr lang="en-US" smtClean="0"/>
              <a:t>3/22/2023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104BCE5-729D-49B0-83DD-37C36A5AB2F8}" type="slidenum">
              <a:rPr lang="en-US" smtClean="0"/>
              <a:t>‹#›</a:t>
            </a:fld>
            <a:endParaRPr lang="en-US"/>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529083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0FC1803-7E67-4C5B-BDB2-74FA37C8A20D}" type="datetimeFigureOut">
              <a:rPr lang="en-US" smtClean="0"/>
              <a:t>3/22/2023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104BCE5-729D-49B0-83DD-37C36A5AB2F8}" type="slidenum">
              <a:rPr lang="en-US" smtClean="0"/>
              <a:t>‹#›</a:t>
            </a:fld>
            <a:endParaRPr lang="en-US"/>
          </a:p>
        </p:txBody>
      </p:sp>
    </p:spTree>
    <p:extLst>
      <p:ext uri="{BB962C8B-B14F-4D97-AF65-F5344CB8AC3E}">
        <p14:creationId xmlns:p14="http://schemas.microsoft.com/office/powerpoint/2010/main" val="33235789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0FC1803-7E67-4C5B-BDB2-74FA37C8A20D}" type="datetimeFigureOut">
              <a:rPr lang="en-US" smtClean="0"/>
              <a:t>3/22/2023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104BCE5-729D-49B0-83DD-37C36A5AB2F8}" type="slidenum">
              <a:rPr lang="en-US" smtClean="0"/>
              <a:t>‹#›</a:t>
            </a:fld>
            <a:endParaRPr lang="en-US"/>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562603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0FC1803-7E67-4C5B-BDB2-74FA37C8A20D}" type="datetimeFigureOut">
              <a:rPr lang="en-US" smtClean="0"/>
              <a:t>3/22/2023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104BCE5-729D-49B0-83DD-37C36A5AB2F8}" type="slidenum">
              <a:rPr lang="en-US" smtClean="0"/>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230925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0FC1803-7E67-4C5B-BDB2-74FA37C8A20D}" type="datetimeFigureOut">
              <a:rPr lang="en-US" smtClean="0"/>
              <a:t>3/22/2023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104BCE5-729D-49B0-83DD-37C36A5AB2F8}" type="slidenum">
              <a:rPr lang="en-US" smtClean="0"/>
              <a:t>‹#›</a:t>
            </a:fld>
            <a:endParaRPr lang="en-US"/>
          </a:p>
        </p:txBody>
      </p:sp>
    </p:spTree>
    <p:extLst>
      <p:ext uri="{BB962C8B-B14F-4D97-AF65-F5344CB8AC3E}">
        <p14:creationId xmlns:p14="http://schemas.microsoft.com/office/powerpoint/2010/main" val="17844657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0FC1803-7E67-4C5B-BDB2-74FA37C8A20D}" type="datetimeFigureOut">
              <a:rPr lang="en-US" smtClean="0"/>
              <a:t>3/22/2023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104BCE5-729D-49B0-83DD-37C36A5AB2F8}" type="slidenum">
              <a:rPr lang="en-US" smtClean="0"/>
              <a:t>‹#›</a:t>
            </a:fld>
            <a:endParaRPr lang="en-US"/>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227593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0FC1803-7E67-4C5B-BDB2-74FA37C8A20D}" type="datetimeFigureOut">
              <a:rPr lang="en-US" smtClean="0"/>
              <a:t>3/22/2023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104BCE5-729D-49B0-83DD-37C36A5AB2F8}" type="slidenum">
              <a:rPr lang="en-US" smtClean="0"/>
              <a:t>‹#›</a:t>
            </a:fld>
            <a:endParaRPr lang="en-US"/>
          </a:p>
        </p:txBody>
      </p:sp>
    </p:spTree>
    <p:extLst>
      <p:ext uri="{BB962C8B-B14F-4D97-AF65-F5344CB8AC3E}">
        <p14:creationId xmlns:p14="http://schemas.microsoft.com/office/powerpoint/2010/main" val="18789654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C0FC1803-7E67-4C5B-BDB2-74FA37C8A20D}" type="datetimeFigureOut">
              <a:rPr lang="en-US" smtClean="0"/>
              <a:t>3/22/2023</a:t>
            </a:fld>
            <a:endParaRPr lang="en-US"/>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4104BCE5-729D-49B0-83DD-37C36A5AB2F8}" type="slidenum">
              <a:rPr lang="en-US" smtClean="0"/>
              <a:t>‹#›</a:t>
            </a:fld>
            <a:endParaRPr lang="en-US"/>
          </a:p>
        </p:txBody>
      </p:sp>
    </p:spTree>
    <p:extLst>
      <p:ext uri="{BB962C8B-B14F-4D97-AF65-F5344CB8AC3E}">
        <p14:creationId xmlns:p14="http://schemas.microsoft.com/office/powerpoint/2010/main" val="163877685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diagramLayout" Target="../diagrams/layout1.xml"/><Relationship Id="rId7" Type="http://schemas.openxmlformats.org/officeDocument/2006/relationships/diagramData" Target="../diagrams/data2.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2F254A-82EB-3C2E-BB37-87689098F6A7}"/>
              </a:ext>
            </a:extLst>
          </p:cNvPr>
          <p:cNvSpPr>
            <a:spLocks noGrp="1"/>
          </p:cNvSpPr>
          <p:nvPr>
            <p:ph type="ctrTitle"/>
          </p:nvPr>
        </p:nvSpPr>
        <p:spPr>
          <a:xfrm>
            <a:off x="2683933" y="3429000"/>
            <a:ext cx="6815669" cy="1515533"/>
          </a:xfrm>
        </p:spPr>
        <p:txBody>
          <a:bodyPr/>
          <a:lstStyle/>
          <a:p>
            <a:r>
              <a:rPr lang="en-US" sz="3600" b="1" dirty="0">
                <a:latin typeface="Times New Roman" panose="02020603050405020304" pitchFamily="18" charset="0"/>
                <a:cs typeface="Times New Roman" panose="02020603050405020304" pitchFamily="18" charset="0"/>
              </a:rPr>
              <a:t>EXPLORATORY DATA ANALYSIS ON</a:t>
            </a:r>
            <a:br>
              <a:rPr lang="en-US" sz="3600" b="1" dirty="0">
                <a:latin typeface="Times New Roman" panose="02020603050405020304" pitchFamily="18" charset="0"/>
                <a:cs typeface="Times New Roman" panose="02020603050405020304" pitchFamily="18" charset="0"/>
              </a:rPr>
            </a:br>
            <a:r>
              <a:rPr lang="en-US" sz="3600" b="1" dirty="0">
                <a:latin typeface="Times New Roman" panose="02020603050405020304" pitchFamily="18" charset="0"/>
                <a:cs typeface="Times New Roman" panose="02020603050405020304" pitchFamily="18" charset="0"/>
              </a:rPr>
              <a:t> LIFE EXPECTANCY</a:t>
            </a:r>
            <a:br>
              <a:rPr lang="en-US" sz="3600" b="1" dirty="0">
                <a:latin typeface="Times New Roman" panose="02020603050405020304" pitchFamily="18" charset="0"/>
                <a:cs typeface="Times New Roman" panose="02020603050405020304" pitchFamily="18" charset="0"/>
              </a:rPr>
            </a:br>
            <a:br>
              <a:rPr lang="en-US" b="1" dirty="0">
                <a:latin typeface="Times New Roman" panose="02020603050405020304" pitchFamily="18" charset="0"/>
                <a:cs typeface="Times New Roman" panose="02020603050405020304" pitchFamily="18" charset="0"/>
              </a:rPr>
            </a:br>
            <a:endParaRPr lang="en-US" b="1" dirty="0">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3A4CB074-A012-B897-1BB4-036EEFCB8941}"/>
              </a:ext>
            </a:extLst>
          </p:cNvPr>
          <p:cNvSpPr>
            <a:spLocks noGrp="1"/>
          </p:cNvSpPr>
          <p:nvPr>
            <p:ph type="subTitle" idx="1"/>
          </p:nvPr>
        </p:nvSpPr>
        <p:spPr>
          <a:xfrm>
            <a:off x="2541927" y="3809977"/>
            <a:ext cx="6815669" cy="1320802"/>
          </a:xfrm>
        </p:spPr>
        <p:txBody>
          <a:bodyPr>
            <a:normAutofit/>
          </a:bodyPr>
          <a:lstStyle/>
          <a:p>
            <a:r>
              <a:rPr lang="en-US" sz="2800" b="1" dirty="0">
                <a:latin typeface="Times New Roman" panose="02020603050405020304" pitchFamily="18" charset="0"/>
                <a:cs typeface="Times New Roman" panose="02020603050405020304" pitchFamily="18" charset="0"/>
              </a:rPr>
              <a:t>A  PRESENTATION BY GROUP-B2</a:t>
            </a:r>
          </a:p>
        </p:txBody>
      </p:sp>
      <p:pic>
        <p:nvPicPr>
          <p:cNvPr id="6" name="Picture 5">
            <a:extLst>
              <a:ext uri="{FF2B5EF4-FFF2-40B4-BE49-F238E27FC236}">
                <a16:creationId xmlns:a16="http://schemas.microsoft.com/office/drawing/2014/main" id="{7DBE0FDF-DBCB-331D-8D22-534AF69FCD12}"/>
              </a:ext>
            </a:extLst>
          </p:cNvPr>
          <p:cNvPicPr>
            <a:picLocks noChangeAspect="1"/>
          </p:cNvPicPr>
          <p:nvPr/>
        </p:nvPicPr>
        <p:blipFill>
          <a:blip r:embed="rId2">
            <a:duotone>
              <a:prstClr val="black"/>
              <a:srgbClr val="92D050">
                <a:tint val="45000"/>
                <a:satMod val="400000"/>
              </a:srgbClr>
            </a:duotone>
          </a:blip>
          <a:stretch>
            <a:fillRect/>
          </a:stretch>
        </p:blipFill>
        <p:spPr>
          <a:xfrm>
            <a:off x="2412636" y="2175985"/>
            <a:ext cx="1188784" cy="640150"/>
          </a:xfrm>
          <a:prstGeom prst="rect">
            <a:avLst/>
          </a:prstGeom>
          <a:solidFill>
            <a:schemeClr val="bg1">
              <a:lumMod val="95000"/>
            </a:schemeClr>
          </a:solidFill>
          <a:ln>
            <a:solidFill>
              <a:srgbClr val="FF0000"/>
            </a:solidFill>
          </a:ln>
        </p:spPr>
      </p:pic>
      <p:pic>
        <p:nvPicPr>
          <p:cNvPr id="7" name="Picture 6">
            <a:extLst>
              <a:ext uri="{FF2B5EF4-FFF2-40B4-BE49-F238E27FC236}">
                <a16:creationId xmlns:a16="http://schemas.microsoft.com/office/drawing/2014/main" id="{D782F36D-6AE8-FC4E-FBEA-64F1FD53983A}"/>
              </a:ext>
            </a:extLst>
          </p:cNvPr>
          <p:cNvPicPr>
            <a:picLocks/>
          </p:cNvPicPr>
          <p:nvPr/>
        </p:nvPicPr>
        <p:blipFill>
          <a:blip r:embed="rId3" cstate="hqprint">
            <a:duotone>
              <a:prstClr val="black"/>
              <a:srgbClr val="00B050">
                <a:tint val="45000"/>
                <a:satMod val="400000"/>
              </a:srgbClr>
            </a:duotone>
            <a:extLst>
              <a:ext uri="{BEBA8EAE-BF5A-486C-A8C5-ECC9F3942E4B}">
                <a14:imgProps xmlns:a14="http://schemas.microsoft.com/office/drawing/2010/main">
                  <a14:imgLayer r:embed="rId4">
                    <a14:imgEffect>
                      <a14:colorTemperature colorTemp="7200"/>
                    </a14:imgEffect>
                  </a14:imgLayer>
                </a14:imgProps>
              </a:ext>
            </a:extLst>
          </a:blip>
          <a:stretch>
            <a:fillRect/>
          </a:stretch>
        </p:blipFill>
        <p:spPr>
          <a:xfrm>
            <a:off x="8590580" y="2237154"/>
            <a:ext cx="1188784" cy="562231"/>
          </a:xfrm>
          <a:prstGeom prst="rect">
            <a:avLst/>
          </a:prstGeom>
          <a:ln>
            <a:solidFill>
              <a:srgbClr val="FF0000"/>
            </a:solidFill>
          </a:ln>
        </p:spPr>
      </p:pic>
    </p:spTree>
    <p:extLst>
      <p:ext uri="{BB962C8B-B14F-4D97-AF65-F5344CB8AC3E}">
        <p14:creationId xmlns:p14="http://schemas.microsoft.com/office/powerpoint/2010/main" val="19408315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5A1E09-0EA2-90A4-DCE6-42649AFCA397}"/>
              </a:ext>
            </a:extLst>
          </p:cNvPr>
          <p:cNvSpPr>
            <a:spLocks noGrp="1"/>
          </p:cNvSpPr>
          <p:nvPr>
            <p:ph type="title"/>
          </p:nvPr>
        </p:nvSpPr>
        <p:spPr>
          <a:xfrm>
            <a:off x="1295402" y="583926"/>
            <a:ext cx="9601196" cy="979403"/>
          </a:xfrm>
        </p:spPr>
        <p:txBody>
          <a:bodyPr>
            <a:normAutofit fontScale="90000"/>
          </a:bodyPr>
          <a:lstStyle/>
          <a:p>
            <a:r>
              <a:rPr lang="en-US" dirty="0"/>
              <a:t>COUNTRIES WITH THE HIGHEST AND LOWEST LIFE EXPECTANCIES</a:t>
            </a:r>
          </a:p>
        </p:txBody>
      </p:sp>
      <p:pic>
        <p:nvPicPr>
          <p:cNvPr id="4" name="Picture 3">
            <a:extLst>
              <a:ext uri="{FF2B5EF4-FFF2-40B4-BE49-F238E27FC236}">
                <a16:creationId xmlns:a16="http://schemas.microsoft.com/office/drawing/2014/main" id="{2CFC1A0F-6BAF-2289-6314-0689A267F2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1884" y="1828801"/>
            <a:ext cx="10338619" cy="4232788"/>
          </a:xfrm>
          <a:prstGeom prst="rect">
            <a:avLst/>
          </a:prstGeom>
        </p:spPr>
      </p:pic>
    </p:spTree>
    <p:extLst>
      <p:ext uri="{BB962C8B-B14F-4D97-AF65-F5344CB8AC3E}">
        <p14:creationId xmlns:p14="http://schemas.microsoft.com/office/powerpoint/2010/main" val="11209765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08BAF-A844-26DB-A020-EFDF0E2EBDDD}"/>
              </a:ext>
            </a:extLst>
          </p:cNvPr>
          <p:cNvSpPr>
            <a:spLocks noGrp="1"/>
          </p:cNvSpPr>
          <p:nvPr>
            <p:ph type="title"/>
          </p:nvPr>
        </p:nvSpPr>
        <p:spPr/>
        <p:txBody>
          <a:bodyPr>
            <a:normAutofit fontScale="90000"/>
          </a:bodyPr>
          <a:lstStyle/>
          <a:p>
            <a:r>
              <a:rPr lang="en-US" dirty="0"/>
              <a:t>HIGHEST AND LOWEST TOTAL GDP OF COUNTRIES</a:t>
            </a:r>
          </a:p>
        </p:txBody>
      </p:sp>
      <p:pic>
        <p:nvPicPr>
          <p:cNvPr id="6" name="Picture 5">
            <a:extLst>
              <a:ext uri="{FF2B5EF4-FFF2-40B4-BE49-F238E27FC236}">
                <a16:creationId xmlns:a16="http://schemas.microsoft.com/office/drawing/2014/main" id="{08C7F9DB-9765-6F9E-09FE-1776752877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9871" y="2462980"/>
            <a:ext cx="6312309" cy="3575475"/>
          </a:xfrm>
          <a:prstGeom prst="rect">
            <a:avLst/>
          </a:prstGeom>
        </p:spPr>
      </p:pic>
      <p:sp>
        <p:nvSpPr>
          <p:cNvPr id="7" name="TextBox 6">
            <a:extLst>
              <a:ext uri="{FF2B5EF4-FFF2-40B4-BE49-F238E27FC236}">
                <a16:creationId xmlns:a16="http://schemas.microsoft.com/office/drawing/2014/main" id="{08424AB3-D2D9-BDA3-FAFC-9C40F31BDE8A}"/>
              </a:ext>
            </a:extLst>
          </p:cNvPr>
          <p:cNvSpPr txBox="1"/>
          <p:nvPr/>
        </p:nvSpPr>
        <p:spPr>
          <a:xfrm>
            <a:off x="7993626" y="2934929"/>
            <a:ext cx="3362632" cy="3416320"/>
          </a:xfrm>
          <a:prstGeom prst="rect">
            <a:avLst/>
          </a:prstGeom>
          <a:noFill/>
        </p:spPr>
        <p:txBody>
          <a:bodyPr wrap="square" rtlCol="0">
            <a:spAutoFit/>
          </a:bodyPr>
          <a:lstStyle/>
          <a:p>
            <a:pPr marL="285750" indent="-285750">
              <a:buFont typeface="Wingdings" panose="05000000000000000000" pitchFamily="2" charset="2"/>
              <a:buChar char="q"/>
            </a:pPr>
            <a:r>
              <a:rPr lang="en-US" sz="2400" dirty="0"/>
              <a:t>The highest GDP was recorded by Luxembourg and the lowest was Haiti.</a:t>
            </a:r>
          </a:p>
          <a:p>
            <a:pPr marL="285750" indent="-285750">
              <a:buFont typeface="Wingdings" panose="05000000000000000000" pitchFamily="2" charset="2"/>
              <a:buChar char="q"/>
            </a:pPr>
            <a:r>
              <a:rPr lang="en-US" sz="2400" dirty="0"/>
              <a:t>While the highest GDP countries are from Europe, most African countries recorded the lowest GDP</a:t>
            </a:r>
          </a:p>
        </p:txBody>
      </p:sp>
    </p:spTree>
    <p:extLst>
      <p:ext uri="{BB962C8B-B14F-4D97-AF65-F5344CB8AC3E}">
        <p14:creationId xmlns:p14="http://schemas.microsoft.com/office/powerpoint/2010/main" val="22430123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BB09F49-B12F-3A96-E475-FF9FE8C9C8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78077" y="2017944"/>
            <a:ext cx="8406581" cy="3972479"/>
          </a:xfrm>
          <a:prstGeom prst="rect">
            <a:avLst/>
          </a:prstGeom>
        </p:spPr>
      </p:pic>
      <p:sp>
        <p:nvSpPr>
          <p:cNvPr id="4" name="TextBox 3">
            <a:extLst>
              <a:ext uri="{FF2B5EF4-FFF2-40B4-BE49-F238E27FC236}">
                <a16:creationId xmlns:a16="http://schemas.microsoft.com/office/drawing/2014/main" id="{E88B5985-4012-032F-B45E-E24E09AB366F}"/>
              </a:ext>
            </a:extLst>
          </p:cNvPr>
          <p:cNvSpPr txBox="1"/>
          <p:nvPr/>
        </p:nvSpPr>
        <p:spPr>
          <a:xfrm>
            <a:off x="2079523" y="884903"/>
            <a:ext cx="8534400" cy="954107"/>
          </a:xfrm>
          <a:prstGeom prst="rect">
            <a:avLst/>
          </a:prstGeom>
          <a:noFill/>
        </p:spPr>
        <p:txBody>
          <a:bodyPr wrap="square" rtlCol="0">
            <a:spAutoFit/>
          </a:bodyPr>
          <a:lstStyle/>
          <a:p>
            <a:r>
              <a:rPr lang="en-US" sz="2800" b="1" dirty="0"/>
              <a:t>TOP AND BOTTOM FIVE HEPATITIS B RECORDING COUNTRIES</a:t>
            </a:r>
          </a:p>
        </p:txBody>
      </p:sp>
    </p:spTree>
    <p:extLst>
      <p:ext uri="{BB962C8B-B14F-4D97-AF65-F5344CB8AC3E}">
        <p14:creationId xmlns:p14="http://schemas.microsoft.com/office/powerpoint/2010/main" val="23521314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E9550-5740-DEEC-0C31-693D7C8990AD}"/>
              </a:ext>
            </a:extLst>
          </p:cNvPr>
          <p:cNvSpPr>
            <a:spLocks noGrp="1"/>
          </p:cNvSpPr>
          <p:nvPr>
            <p:ph type="title"/>
          </p:nvPr>
        </p:nvSpPr>
        <p:spPr/>
        <p:txBody>
          <a:bodyPr>
            <a:normAutofit fontScale="90000"/>
          </a:bodyPr>
          <a:lstStyle/>
          <a:p>
            <a:r>
              <a:rPr lang="en-US" b="1" dirty="0"/>
              <a:t>NOTE ON HEPATITIS B RECORDING</a:t>
            </a:r>
          </a:p>
        </p:txBody>
      </p:sp>
      <p:sp>
        <p:nvSpPr>
          <p:cNvPr id="4" name="TextBox 3">
            <a:extLst>
              <a:ext uri="{FF2B5EF4-FFF2-40B4-BE49-F238E27FC236}">
                <a16:creationId xmlns:a16="http://schemas.microsoft.com/office/drawing/2014/main" id="{87C638E3-6A44-9CFC-9F39-5D2CFB6EDA18}"/>
              </a:ext>
            </a:extLst>
          </p:cNvPr>
          <p:cNvSpPr txBox="1"/>
          <p:nvPr/>
        </p:nvSpPr>
        <p:spPr>
          <a:xfrm>
            <a:off x="1295402" y="3241224"/>
            <a:ext cx="9279192" cy="2806281"/>
          </a:xfrm>
          <a:prstGeom prst="rect">
            <a:avLst/>
          </a:prstGeom>
          <a:noFill/>
        </p:spPr>
        <p:txBody>
          <a:bodyPr wrap="square">
            <a:spAutoFit/>
          </a:bodyPr>
          <a:lstStyle/>
          <a:p>
            <a:pPr marL="285750" marR="0" indent="-285750">
              <a:lnSpc>
                <a:spcPct val="107000"/>
              </a:lnSpc>
              <a:spcBef>
                <a:spcPts val="0"/>
              </a:spcBef>
              <a:spcAft>
                <a:spcPts val="800"/>
              </a:spcAft>
              <a:buFont typeface="Wingdings" panose="05000000000000000000" pitchFamily="2" charset="2"/>
              <a:buChar char="§"/>
            </a:pPr>
            <a:r>
              <a:rPr lang="en-US" sz="3200" dirty="0">
                <a:effectLst/>
                <a:latin typeface="Calibri" panose="020F0502020204030204" pitchFamily="34" charset="0"/>
                <a:ea typeface="Times New Roman" panose="02020603050405020304" pitchFamily="18" charset="0"/>
                <a:cs typeface="Times New Roman" panose="02020603050405020304" pitchFamily="18" charset="0"/>
              </a:rPr>
              <a:t>From the previous slide, it was noted that  Albania recorded the highest number of hepatitis B with 1568 cases </a:t>
            </a:r>
          </a:p>
          <a:p>
            <a:pPr marL="285750" marR="0" indent="-285750">
              <a:lnSpc>
                <a:spcPct val="107000"/>
              </a:lnSpc>
              <a:spcBef>
                <a:spcPts val="0"/>
              </a:spcBef>
              <a:spcAft>
                <a:spcPts val="800"/>
              </a:spcAft>
              <a:buFont typeface="Wingdings" panose="05000000000000000000" pitchFamily="2" charset="2"/>
              <a:buChar char="§"/>
            </a:pPr>
            <a:r>
              <a:rPr lang="en-US" sz="3200" dirty="0">
                <a:latin typeface="Calibri" panose="020F0502020204030204" pitchFamily="34" charset="0"/>
                <a:ea typeface="Times New Roman" panose="02020603050405020304" pitchFamily="18" charset="0"/>
                <a:cs typeface="Times New Roman" panose="02020603050405020304" pitchFamily="18" charset="0"/>
              </a:rPr>
              <a:t>While Equatorial Guinea recorded the lowest number with just 2 cases over the years  </a:t>
            </a:r>
            <a:endParaRPr lang="en-US" sz="32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508513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3CFC84-7487-AA97-7A6E-B9E7B5D92020}"/>
              </a:ext>
            </a:extLst>
          </p:cNvPr>
          <p:cNvSpPr>
            <a:spLocks noGrp="1"/>
          </p:cNvSpPr>
          <p:nvPr>
            <p:ph type="title"/>
          </p:nvPr>
        </p:nvSpPr>
        <p:spPr/>
        <p:txBody>
          <a:bodyPr>
            <a:normAutofit/>
          </a:bodyPr>
          <a:lstStyle/>
          <a:p>
            <a:r>
              <a:rPr lang="en-US" sz="3600" dirty="0"/>
              <a:t>REPORT ON NUMBER OF MEASLES CASES RECORDED</a:t>
            </a:r>
          </a:p>
        </p:txBody>
      </p:sp>
      <p:pic>
        <p:nvPicPr>
          <p:cNvPr id="4" name="Picture 3">
            <a:extLst>
              <a:ext uri="{FF2B5EF4-FFF2-40B4-BE49-F238E27FC236}">
                <a16:creationId xmlns:a16="http://schemas.microsoft.com/office/drawing/2014/main" id="{663F292A-A7B1-1C17-31E3-AF20E01ED1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71252" y="2285998"/>
            <a:ext cx="7241458" cy="3589869"/>
          </a:xfrm>
          <a:prstGeom prst="rect">
            <a:avLst/>
          </a:prstGeom>
        </p:spPr>
      </p:pic>
    </p:spTree>
    <p:extLst>
      <p:ext uri="{BB962C8B-B14F-4D97-AF65-F5344CB8AC3E}">
        <p14:creationId xmlns:p14="http://schemas.microsoft.com/office/powerpoint/2010/main" val="4000985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5A7D89F-6AFF-D9C4-1E31-F3679512508A}"/>
              </a:ext>
            </a:extLst>
          </p:cNvPr>
          <p:cNvSpPr txBox="1"/>
          <p:nvPr/>
        </p:nvSpPr>
        <p:spPr>
          <a:xfrm>
            <a:off x="1297859" y="1030875"/>
            <a:ext cx="9497960" cy="3844963"/>
          </a:xfrm>
          <a:prstGeom prst="rect">
            <a:avLst/>
          </a:prstGeom>
          <a:noFill/>
        </p:spPr>
        <p:txBody>
          <a:bodyPr wrap="square">
            <a:spAutoFit/>
          </a:bodyPr>
          <a:lstStyle/>
          <a:p>
            <a:pPr marL="285750" marR="0" indent="-285750">
              <a:lnSpc>
                <a:spcPct val="107000"/>
              </a:lnSpc>
              <a:spcBef>
                <a:spcPts val="0"/>
              </a:spcBef>
              <a:spcAft>
                <a:spcPts val="800"/>
              </a:spcAft>
              <a:buFont typeface="Wingdings" panose="05000000000000000000" pitchFamily="2" charset="2"/>
              <a:buChar char="§"/>
            </a:pPr>
            <a:r>
              <a:rPr lang="en-US" sz="3200" dirty="0">
                <a:effectLst/>
                <a:latin typeface="Calibri" panose="020F0502020204030204" pitchFamily="34" charset="0"/>
                <a:ea typeface="Times New Roman" panose="02020603050405020304" pitchFamily="18" charset="0"/>
                <a:cs typeface="Times New Roman" panose="02020603050405020304" pitchFamily="18" charset="0"/>
              </a:rPr>
              <a:t>China leads in the number of measle cases recorded over the years with about  1011366 cases recorded averagely, followed by India with about 475074 cases.</a:t>
            </a:r>
          </a:p>
          <a:p>
            <a:pPr marR="0">
              <a:lnSpc>
                <a:spcPct val="107000"/>
              </a:lnSpc>
              <a:spcBef>
                <a:spcPts val="0"/>
              </a:spcBef>
              <a:spcAft>
                <a:spcPts val="800"/>
              </a:spcAft>
            </a:pPr>
            <a:endParaRPr lang="en-US" sz="3200" dirty="0">
              <a:effectLst/>
              <a:latin typeface="Calibri" panose="020F0502020204030204" pitchFamily="34" charset="0"/>
              <a:ea typeface="Times New Roman" panose="02020603050405020304" pitchFamily="18" charset="0"/>
              <a:cs typeface="Times New Roman" panose="02020603050405020304" pitchFamily="18" charset="0"/>
            </a:endParaRPr>
          </a:p>
          <a:p>
            <a:pPr marL="285750" marR="0" indent="-285750">
              <a:lnSpc>
                <a:spcPct val="107000"/>
              </a:lnSpc>
              <a:spcBef>
                <a:spcPts val="0"/>
              </a:spcBef>
              <a:spcAft>
                <a:spcPts val="800"/>
              </a:spcAft>
              <a:buFont typeface="Wingdings" panose="05000000000000000000" pitchFamily="2" charset="2"/>
              <a:buChar char="§"/>
            </a:pPr>
            <a:r>
              <a:rPr lang="en-US" sz="3200" dirty="0">
                <a:latin typeface="Calibri" panose="020F0502020204030204" pitchFamily="34" charset="0"/>
                <a:ea typeface="Times New Roman" panose="02020603050405020304" pitchFamily="18" charset="0"/>
                <a:cs typeface="Times New Roman" panose="02020603050405020304" pitchFamily="18" charset="0"/>
              </a:rPr>
              <a:t>Paraguay and Honduras in other hand, recorded zero cases of measle over the years.</a:t>
            </a:r>
            <a:endParaRPr lang="en-US" sz="3200" dirty="0">
              <a:effectLst/>
              <a:latin typeface="Calibri" panose="020F0502020204030204" pitchFamily="34" charset="0"/>
              <a:ea typeface="Times New Roman" panose="02020603050405020304" pitchFamily="18" charset="0"/>
              <a:cs typeface="Times New Roman" panose="02020603050405020304" pitchFamily="18" charset="0"/>
            </a:endParaRPr>
          </a:p>
          <a:p>
            <a:pPr marL="285750" marR="0" indent="-285750">
              <a:lnSpc>
                <a:spcPct val="107000"/>
              </a:lnSpc>
              <a:spcBef>
                <a:spcPts val="0"/>
              </a:spcBef>
              <a:spcAft>
                <a:spcPts val="800"/>
              </a:spcAft>
              <a:buFont typeface="Wingdings" panose="05000000000000000000" pitchFamily="2" charset="2"/>
              <a:buChar char="§"/>
            </a:pP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896797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DBB3678-F72E-AEC1-8D13-849835D92B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71252" y="1548573"/>
            <a:ext cx="7226709" cy="4622277"/>
          </a:xfrm>
          <a:prstGeom prst="rect">
            <a:avLst/>
          </a:prstGeom>
        </p:spPr>
      </p:pic>
      <p:sp>
        <p:nvSpPr>
          <p:cNvPr id="4" name="TextBox 3">
            <a:extLst>
              <a:ext uri="{FF2B5EF4-FFF2-40B4-BE49-F238E27FC236}">
                <a16:creationId xmlns:a16="http://schemas.microsoft.com/office/drawing/2014/main" id="{2CAB5DE6-C87D-F24A-580F-00C0B3675DA5}"/>
              </a:ext>
            </a:extLst>
          </p:cNvPr>
          <p:cNvSpPr txBox="1"/>
          <p:nvPr/>
        </p:nvSpPr>
        <p:spPr>
          <a:xfrm>
            <a:off x="2271252" y="722676"/>
            <a:ext cx="7649496" cy="707886"/>
          </a:xfrm>
          <a:prstGeom prst="rect">
            <a:avLst/>
          </a:prstGeom>
          <a:noFill/>
        </p:spPr>
        <p:txBody>
          <a:bodyPr wrap="square" rtlCol="0">
            <a:spAutoFit/>
          </a:bodyPr>
          <a:lstStyle/>
          <a:p>
            <a:r>
              <a:rPr lang="en-US" sz="2000" b="1" dirty="0"/>
              <a:t>RELATIONSHIPS BETWEEN SOME OF THE VARIABLES IN THE DATASET</a:t>
            </a:r>
          </a:p>
        </p:txBody>
      </p:sp>
    </p:spTree>
    <p:extLst>
      <p:ext uri="{BB962C8B-B14F-4D97-AF65-F5344CB8AC3E}">
        <p14:creationId xmlns:p14="http://schemas.microsoft.com/office/powerpoint/2010/main" val="39230736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F6D030-922E-6F23-CBBF-7330BB617953}"/>
              </a:ext>
            </a:extLst>
          </p:cNvPr>
          <p:cNvSpPr>
            <a:spLocks noGrp="1"/>
          </p:cNvSpPr>
          <p:nvPr>
            <p:ph type="title"/>
          </p:nvPr>
        </p:nvSpPr>
        <p:spPr/>
        <p:txBody>
          <a:bodyPr>
            <a:normAutofit/>
          </a:bodyPr>
          <a:lstStyle/>
          <a:p>
            <a:r>
              <a:rPr lang="en-US" sz="3600" b="1" dirty="0"/>
              <a:t>RELATIONSHIPS BETWEEN SOME OF THE VARIABLES IN THE DATASET</a:t>
            </a:r>
          </a:p>
        </p:txBody>
      </p:sp>
      <p:sp>
        <p:nvSpPr>
          <p:cNvPr id="6" name="TextBox 5">
            <a:extLst>
              <a:ext uri="{FF2B5EF4-FFF2-40B4-BE49-F238E27FC236}">
                <a16:creationId xmlns:a16="http://schemas.microsoft.com/office/drawing/2014/main" id="{B4092B5B-E924-51B8-E6CF-C65A9B18268A}"/>
              </a:ext>
            </a:extLst>
          </p:cNvPr>
          <p:cNvSpPr txBox="1"/>
          <p:nvPr/>
        </p:nvSpPr>
        <p:spPr>
          <a:xfrm>
            <a:off x="1165123" y="3241224"/>
            <a:ext cx="9999406" cy="3449470"/>
          </a:xfrm>
          <a:prstGeom prst="rect">
            <a:avLst/>
          </a:prstGeom>
          <a:noFill/>
        </p:spPr>
        <p:txBody>
          <a:bodyPr wrap="square">
            <a:spAutoFit/>
          </a:bodyPr>
          <a:lstStyle/>
          <a:p>
            <a:pPr marL="342900" marR="0" indent="-342900">
              <a:lnSpc>
                <a:spcPct val="107000"/>
              </a:lnSpc>
              <a:spcBef>
                <a:spcPts val="0"/>
              </a:spcBef>
              <a:spcAft>
                <a:spcPts val="800"/>
              </a:spcAft>
              <a:buFont typeface="+mj-lt"/>
              <a:buAutoNum type="arabicPeriod"/>
            </a:pPr>
            <a:r>
              <a:rPr lang="en-US" sz="2800" dirty="0">
                <a:effectLst/>
                <a:latin typeface="Calibri" panose="020F0502020204030204" pitchFamily="34" charset="0"/>
                <a:ea typeface="Times New Roman" panose="02020603050405020304" pitchFamily="18" charset="0"/>
                <a:cs typeface="Times New Roman" panose="02020603050405020304" pitchFamily="18" charset="0"/>
              </a:rPr>
              <a:t>There is a moderate positive relationship of 0.551 between adult mortality and HIV/AIDS.</a:t>
            </a:r>
            <a:endParaRPr lang="en-US" sz="2800" dirty="0">
              <a:latin typeface="Calibri" panose="020F0502020204030204" pitchFamily="34" charset="0"/>
              <a:ea typeface="Times New Roman" panose="02020603050405020304" pitchFamily="18" charset="0"/>
              <a:cs typeface="Times New Roman" panose="02020603050405020304" pitchFamily="18" charset="0"/>
            </a:endParaRPr>
          </a:p>
          <a:p>
            <a:pPr marL="342900" marR="0" indent="-342900">
              <a:lnSpc>
                <a:spcPct val="107000"/>
              </a:lnSpc>
              <a:spcBef>
                <a:spcPts val="0"/>
              </a:spcBef>
              <a:spcAft>
                <a:spcPts val="800"/>
              </a:spcAft>
              <a:buFont typeface="+mj-lt"/>
              <a:buAutoNum type="arabicPeriod"/>
            </a:pPr>
            <a:r>
              <a:rPr lang="en-US" sz="2800" dirty="0">
                <a:effectLst/>
                <a:latin typeface="Calibri" panose="020F0502020204030204" pitchFamily="34" charset="0"/>
                <a:ea typeface="Times New Roman" panose="02020603050405020304" pitchFamily="18" charset="0"/>
                <a:cs typeface="Times New Roman" panose="02020603050405020304" pitchFamily="18" charset="0"/>
              </a:rPr>
              <a:t>Also, under five deaths and measle has a strong moderate positive relationship of coefficient of 0.518.</a:t>
            </a:r>
          </a:p>
          <a:p>
            <a:pPr marL="342900" marR="0" indent="-342900">
              <a:lnSpc>
                <a:spcPct val="107000"/>
              </a:lnSpc>
              <a:spcBef>
                <a:spcPts val="0"/>
              </a:spcBef>
              <a:spcAft>
                <a:spcPts val="800"/>
              </a:spcAft>
              <a:buFont typeface="+mj-lt"/>
              <a:buAutoNum type="arabicPeriod"/>
            </a:pPr>
            <a:r>
              <a:rPr lang="en-US" sz="2800" dirty="0">
                <a:latin typeface="Calibri" panose="020F0502020204030204" pitchFamily="34" charset="0"/>
                <a:ea typeface="Times New Roman" panose="02020603050405020304" pitchFamily="18" charset="0"/>
                <a:cs typeface="Times New Roman" panose="02020603050405020304" pitchFamily="18" charset="0"/>
              </a:rPr>
              <a:t>On the other hand, infant deaths and polio has a weak negative relationship of -0.157.</a:t>
            </a:r>
            <a:endParaRPr lang="en-US" sz="2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marR="0" indent="-342900">
              <a:lnSpc>
                <a:spcPct val="107000"/>
              </a:lnSpc>
              <a:spcBef>
                <a:spcPts val="0"/>
              </a:spcBef>
              <a:spcAft>
                <a:spcPts val="800"/>
              </a:spcAft>
              <a:buFont typeface="+mj-lt"/>
              <a:buAutoNum type="arabicPeriod"/>
            </a:pP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277908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extLst>
              <a:ext uri="{BEBA8EAE-BF5A-486C-A8C5-ECC9F3942E4B}">
                <a14:imgProps xmlns:a14="http://schemas.microsoft.com/office/drawing/2010/main">
                  <a14:imgLayer r:embed="rId3">
                    <a14:imgEffect>
                      <a14:artisticFilmGrain/>
                    </a14:imgEffect>
                  </a14:imgLayer>
                </a14:imgProps>
              </a:ext>
            </a:extLst>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7B184C-2D7E-2911-AFE8-B8E31CA95F10}"/>
              </a:ext>
            </a:extLst>
          </p:cNvPr>
          <p:cNvSpPr>
            <a:spLocks noGrp="1"/>
          </p:cNvSpPr>
          <p:nvPr>
            <p:ph type="title"/>
          </p:nvPr>
        </p:nvSpPr>
        <p:spPr>
          <a:xfrm>
            <a:off x="1548321" y="836425"/>
            <a:ext cx="9601196" cy="622932"/>
          </a:xfrm>
        </p:spPr>
        <p:txBody>
          <a:bodyPr>
            <a:normAutofit fontScale="90000"/>
          </a:bodyPr>
          <a:lstStyle/>
          <a:p>
            <a:r>
              <a:rPr lang="en-US" sz="2400" b="1" dirty="0"/>
              <a:t>SCATTER DIAGRAM SHOWING THE CAUSATION OF SCHOOLING</a:t>
            </a:r>
          </a:p>
        </p:txBody>
      </p:sp>
      <p:pic>
        <p:nvPicPr>
          <p:cNvPr id="7" name="Content Placeholder 6">
            <a:extLst>
              <a:ext uri="{FF2B5EF4-FFF2-40B4-BE49-F238E27FC236}">
                <a16:creationId xmlns:a16="http://schemas.microsoft.com/office/drawing/2014/main" id="{A516BC35-5018-A0E1-7F56-3CDB9BD26A30}"/>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1867711" y="2694591"/>
            <a:ext cx="8615293" cy="3326984"/>
          </a:xfrm>
          <a:gradFill>
            <a:gsLst>
              <a:gs pos="9102">
                <a:srgbClr val="F5F9E7">
                  <a:alpha val="93000"/>
                </a:srgbClr>
              </a:gs>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pic>
      <p:sp>
        <p:nvSpPr>
          <p:cNvPr id="8" name="Rectangle: Rounded Corners 7">
            <a:extLst>
              <a:ext uri="{FF2B5EF4-FFF2-40B4-BE49-F238E27FC236}">
                <a16:creationId xmlns:a16="http://schemas.microsoft.com/office/drawing/2014/main" id="{F99FE3E8-2457-06A9-6084-5B05CD1C66CA}"/>
              </a:ext>
            </a:extLst>
          </p:cNvPr>
          <p:cNvSpPr/>
          <p:nvPr/>
        </p:nvSpPr>
        <p:spPr>
          <a:xfrm>
            <a:off x="1430785" y="1395636"/>
            <a:ext cx="9330430" cy="12989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48226585-A5AA-13F0-6FBB-3BD583504570}"/>
              </a:ext>
            </a:extLst>
          </p:cNvPr>
          <p:cNvSpPr txBox="1"/>
          <p:nvPr/>
        </p:nvSpPr>
        <p:spPr>
          <a:xfrm>
            <a:off x="1858499" y="1306449"/>
            <a:ext cx="8902716" cy="1384995"/>
          </a:xfrm>
          <a:prstGeom prst="rect">
            <a:avLst/>
          </a:prstGeom>
          <a:noFill/>
        </p:spPr>
        <p:txBody>
          <a:bodyPr wrap="square" rtlCol="0">
            <a:spAutoFit/>
          </a:bodyPr>
          <a:lstStyle/>
          <a:p>
            <a:r>
              <a:rPr lang="en-US" sz="2800" b="1" dirty="0">
                <a:solidFill>
                  <a:schemeClr val="bg1"/>
                </a:solidFill>
                <a:latin typeface="Times New Roman" panose="02020603050405020304" pitchFamily="18" charset="0"/>
                <a:cs typeface="Times New Roman" panose="02020603050405020304" pitchFamily="18" charset="0"/>
              </a:rPr>
              <a:t>From the diagram, this can be observed that there is a positive correlation between Schooling and Life Expectancy</a:t>
            </a:r>
            <a:r>
              <a:rPr lang="en-US" b="1" dirty="0">
                <a:solidFill>
                  <a:schemeClr val="bg1"/>
                </a:solidFill>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15816198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3E6E85-C99F-6333-D339-762D54B61727}"/>
              </a:ext>
            </a:extLst>
          </p:cNvPr>
          <p:cNvSpPr>
            <a:spLocks noGrp="1"/>
          </p:cNvSpPr>
          <p:nvPr>
            <p:ph type="title"/>
          </p:nvPr>
        </p:nvSpPr>
        <p:spPr>
          <a:xfrm>
            <a:off x="1295401" y="738594"/>
            <a:ext cx="9601196" cy="640848"/>
          </a:xfrm>
        </p:spPr>
        <p:txBody>
          <a:bodyPr>
            <a:normAutofit fontScale="90000"/>
          </a:bodyPr>
          <a:lstStyle/>
          <a:p>
            <a:pPr algn="l"/>
            <a:r>
              <a:rPr lang="en-US" sz="2600" b="1" dirty="0">
                <a:latin typeface="Times New Roman" panose="02020603050405020304" pitchFamily="18" charset="0"/>
                <a:cs typeface="Times New Roman" panose="02020603050405020304" pitchFamily="18" charset="0"/>
              </a:rPr>
              <a:t>LIFE EXPECTANCY CONCENTRATIONS IN COUNTRIES</a:t>
            </a:r>
            <a:br>
              <a:rPr lang="en-US" sz="2600" b="1" dirty="0">
                <a:latin typeface="Times New Roman" panose="02020603050405020304" pitchFamily="18" charset="0"/>
                <a:cs typeface="Times New Roman" panose="02020603050405020304" pitchFamily="18" charset="0"/>
              </a:rPr>
            </a:br>
            <a:endParaRPr lang="en-US" sz="26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36700E09-CC8F-54F8-06B7-5DF6203763BB}"/>
              </a:ext>
            </a:extLst>
          </p:cNvPr>
          <p:cNvSpPr>
            <a:spLocks noGrp="1"/>
          </p:cNvSpPr>
          <p:nvPr>
            <p:ph idx="1"/>
          </p:nvPr>
        </p:nvSpPr>
        <p:spPr>
          <a:xfrm>
            <a:off x="1378998" y="1059018"/>
            <a:ext cx="9601196" cy="3668146"/>
          </a:xfrm>
        </p:spPr>
        <p:txBody>
          <a:bodyPr/>
          <a:lstStyle/>
          <a:p>
            <a:r>
              <a:rPr lang="en-US" dirty="0">
                <a:latin typeface="Times New Roman" panose="02020603050405020304" pitchFamily="18" charset="0"/>
                <a:cs typeface="Times New Roman" panose="02020603050405020304" pitchFamily="18" charset="0"/>
              </a:rPr>
              <a:t>From the diagram below, most life expectancy ratios are in Honduras and Grenada</a:t>
            </a:r>
          </a:p>
          <a:p>
            <a:endParaRPr lang="en-US" dirty="0"/>
          </a:p>
        </p:txBody>
      </p:sp>
      <p:sp>
        <p:nvSpPr>
          <p:cNvPr id="6" name="Rectangle 5">
            <a:extLst>
              <a:ext uri="{FF2B5EF4-FFF2-40B4-BE49-F238E27FC236}">
                <a16:creationId xmlns:a16="http://schemas.microsoft.com/office/drawing/2014/main" id="{803FF9C0-8449-C4B8-1D48-47AF211CC664}"/>
              </a:ext>
            </a:extLst>
          </p:cNvPr>
          <p:cNvSpPr/>
          <p:nvPr/>
        </p:nvSpPr>
        <p:spPr>
          <a:xfrm>
            <a:off x="1402671" y="2117002"/>
            <a:ext cx="9410331" cy="3937374"/>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2700000" scaled="1"/>
            <a:tileRect/>
          </a:gradFill>
          <a:ln>
            <a:solidFill>
              <a:schemeClr val="accent3">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8FBD981A-4B85-E3E6-8849-0933DB30BAE0}"/>
              </a:ext>
            </a:extLst>
          </p:cNvPr>
          <p:cNvPicPr>
            <a:picLocks noChangeAspect="1"/>
          </p:cNvPicPr>
          <p:nvPr/>
        </p:nvPicPr>
        <p:blipFill>
          <a:blip r:embed="rId2"/>
          <a:stretch>
            <a:fillRect/>
          </a:stretch>
        </p:blipFill>
        <p:spPr>
          <a:xfrm>
            <a:off x="2777889" y="2117002"/>
            <a:ext cx="6636220" cy="3937374"/>
          </a:xfrm>
          <a:prstGeom prst="rect">
            <a:avLst/>
          </a:prstGeom>
        </p:spPr>
      </p:pic>
    </p:spTree>
    <p:extLst>
      <p:ext uri="{BB962C8B-B14F-4D97-AF65-F5344CB8AC3E}">
        <p14:creationId xmlns:p14="http://schemas.microsoft.com/office/powerpoint/2010/main" val="21622015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184906-A448-CB95-015E-6D82535597C6}"/>
              </a:ext>
            </a:extLst>
          </p:cNvPr>
          <p:cNvSpPr>
            <a:spLocks noGrp="1"/>
          </p:cNvSpPr>
          <p:nvPr>
            <p:ph type="title"/>
          </p:nvPr>
        </p:nvSpPr>
        <p:spPr>
          <a:xfrm>
            <a:off x="1295402" y="982133"/>
            <a:ext cx="9601196" cy="1201774"/>
          </a:xfrm>
        </p:spPr>
        <p:txBody>
          <a:bodyPr>
            <a:normAutofit/>
          </a:bodyPr>
          <a:lstStyle/>
          <a:p>
            <a:r>
              <a:rPr lang="en-US" sz="3200" b="1" dirty="0">
                <a:latin typeface="Times New Roman" panose="02020603050405020304" pitchFamily="18" charset="0"/>
                <a:cs typeface="Times New Roman" panose="02020603050405020304" pitchFamily="18" charset="0"/>
              </a:rPr>
              <a:t>GROUP MEMBERS AND OUTLINE</a:t>
            </a:r>
            <a:br>
              <a:rPr lang="en-US" dirty="0"/>
            </a:br>
            <a:r>
              <a:rPr lang="en-US" sz="2800" dirty="0">
                <a:latin typeface="Times New Roman" panose="02020603050405020304" pitchFamily="18" charset="0"/>
                <a:cs typeface="Times New Roman" panose="02020603050405020304" pitchFamily="18" charset="0"/>
              </a:rPr>
              <a:t> </a:t>
            </a:r>
            <a:r>
              <a:rPr lang="en-US" sz="2000" b="1" dirty="0">
                <a:latin typeface="Times New Roman" panose="02020603050405020304" pitchFamily="18" charset="0"/>
                <a:cs typeface="Times New Roman" panose="02020603050405020304" pitchFamily="18" charset="0"/>
              </a:rPr>
              <a:t>Supervisor</a:t>
            </a:r>
            <a:r>
              <a:rPr lang="en-US" sz="2800" b="1" dirty="0">
                <a:latin typeface="Times New Roman" panose="02020603050405020304" pitchFamily="18" charset="0"/>
                <a:cs typeface="Times New Roman" panose="02020603050405020304" pitchFamily="18" charset="0"/>
              </a:rPr>
              <a:t>: </a:t>
            </a:r>
            <a:r>
              <a:rPr lang="en-US" sz="1800" b="1" dirty="0">
                <a:latin typeface="Times New Roman" panose="02020603050405020304" pitchFamily="18" charset="0"/>
                <a:cs typeface="Times New Roman" panose="02020603050405020304" pitchFamily="18" charset="0"/>
              </a:rPr>
              <a:t>Samuel Kwame Dassi</a:t>
            </a:r>
            <a:endParaRPr lang="en-US" sz="1800" dirty="0"/>
          </a:p>
        </p:txBody>
      </p:sp>
      <p:sp>
        <p:nvSpPr>
          <p:cNvPr id="3" name="Content Placeholder 2">
            <a:extLst>
              <a:ext uri="{FF2B5EF4-FFF2-40B4-BE49-F238E27FC236}">
                <a16:creationId xmlns:a16="http://schemas.microsoft.com/office/drawing/2014/main" id="{4869322A-B63E-DE11-7A48-030B18658E5A}"/>
              </a:ext>
            </a:extLst>
          </p:cNvPr>
          <p:cNvSpPr>
            <a:spLocks noGrp="1"/>
          </p:cNvSpPr>
          <p:nvPr>
            <p:ph idx="1"/>
          </p:nvPr>
        </p:nvSpPr>
        <p:spPr>
          <a:xfrm>
            <a:off x="1295402" y="2567365"/>
            <a:ext cx="9824883" cy="3781887"/>
          </a:xfrm>
        </p:spPr>
        <p:txBody>
          <a:bodyPr>
            <a:normAutofit/>
          </a:bodyPr>
          <a:lstStyle/>
          <a:p>
            <a:pPr marL="0" indent="0">
              <a:buNone/>
            </a:pPr>
            <a:r>
              <a:rPr lang="en-US" sz="2600" b="1" u="sng" dirty="0">
                <a:latin typeface="Times New Roman" panose="02020603050405020304" pitchFamily="18" charset="0"/>
                <a:cs typeface="Times New Roman" panose="02020603050405020304" pitchFamily="18" charset="0"/>
              </a:rPr>
              <a:t>GROUP MEMBERS</a:t>
            </a:r>
          </a:p>
          <a:p>
            <a:r>
              <a:rPr lang="en-US" sz="2800" dirty="0">
                <a:effectLst/>
                <a:latin typeface="Calibri" panose="020F0502020204030204" pitchFamily="34" charset="0"/>
                <a:ea typeface="Times New Roman" panose="02020603050405020304" pitchFamily="18" charset="0"/>
                <a:cs typeface="Times New Roman" panose="02020603050405020304" pitchFamily="18" charset="0"/>
              </a:rPr>
              <a:t>Solomon Arko-Aidoo</a:t>
            </a:r>
          </a:p>
          <a:p>
            <a:r>
              <a:rPr lang="en-US" sz="2800" dirty="0">
                <a:effectLst/>
                <a:latin typeface="Calibri" panose="020F0502020204030204" pitchFamily="34" charset="0"/>
                <a:ea typeface="Times New Roman" panose="02020603050405020304" pitchFamily="18" charset="0"/>
                <a:cs typeface="Times New Roman" panose="02020603050405020304" pitchFamily="18" charset="0"/>
              </a:rPr>
              <a:t>Philomena  Amoesi</a:t>
            </a:r>
            <a:endParaRPr lang="en-US" sz="2800" dirty="0">
              <a:latin typeface="Calibri" panose="020F0502020204030204" pitchFamily="34" charset="0"/>
              <a:ea typeface="Times New Roman" panose="02020603050405020304" pitchFamily="18" charset="0"/>
              <a:cs typeface="Times New Roman" panose="02020603050405020304" pitchFamily="18" charset="0"/>
            </a:endParaRPr>
          </a:p>
          <a:p>
            <a:r>
              <a:rPr lang="en-US" sz="2800" dirty="0">
                <a:effectLst/>
                <a:latin typeface="Calibri" panose="020F0502020204030204" pitchFamily="34" charset="0"/>
                <a:ea typeface="Times New Roman" panose="02020603050405020304" pitchFamily="18" charset="0"/>
                <a:cs typeface="Times New Roman" panose="02020603050405020304" pitchFamily="18" charset="0"/>
              </a:rPr>
              <a:t>Seth Kwame Dassi </a:t>
            </a:r>
          </a:p>
          <a:p>
            <a:r>
              <a:rPr lang="en-US" sz="2800" dirty="0">
                <a:effectLst/>
                <a:latin typeface="Calibri" panose="020F0502020204030204" pitchFamily="34" charset="0"/>
                <a:ea typeface="Times New Roman" panose="02020603050405020304" pitchFamily="18" charset="0"/>
                <a:cs typeface="Times New Roman" panose="02020603050405020304" pitchFamily="18" charset="0"/>
              </a:rPr>
              <a:t> Corban Enam Bubutor </a:t>
            </a:r>
            <a:endParaRPr lang="en-US" sz="2800" dirty="0">
              <a:latin typeface="Calibri" panose="020F0502020204030204" pitchFamily="34" charset="0"/>
              <a:ea typeface="Times New Roman" panose="02020603050405020304" pitchFamily="18" charset="0"/>
              <a:cs typeface="Times New Roman" panose="02020603050405020304" pitchFamily="18" charset="0"/>
            </a:endParaRPr>
          </a:p>
          <a:p>
            <a:r>
              <a:rPr lang="en-US" sz="2800" dirty="0">
                <a:effectLst/>
                <a:latin typeface="Calibri" panose="020F0502020204030204" pitchFamily="34" charset="0"/>
                <a:ea typeface="Times New Roman" panose="02020603050405020304" pitchFamily="18" charset="0"/>
                <a:cs typeface="Times New Roman" panose="02020603050405020304" pitchFamily="18" charset="0"/>
              </a:rPr>
              <a:t>Caroline Arthur </a:t>
            </a:r>
            <a:endParaRPr lang="en-US" sz="2800" dirty="0">
              <a:latin typeface="Times New Roman" panose="02020603050405020304" pitchFamily="18" charset="0"/>
              <a:cs typeface="Times New Roman" panose="02020603050405020304" pitchFamily="18" charset="0"/>
            </a:endParaRPr>
          </a:p>
          <a:p>
            <a:pPr marL="0" indent="0">
              <a:buNone/>
            </a:pPr>
            <a:endParaRPr lang="en-US" sz="5600" dirty="0">
              <a:latin typeface="Times New Roman" panose="02020603050405020304" pitchFamily="18" charset="0"/>
              <a:cs typeface="Times New Roman" panose="02020603050405020304" pitchFamily="18" charset="0"/>
            </a:endParaRPr>
          </a:p>
          <a:p>
            <a:endParaRPr lang="en-US" sz="5600" dirty="0">
              <a:latin typeface="Times New Roman" panose="02020603050405020304" pitchFamily="18" charset="0"/>
              <a:cs typeface="Times New Roman" panose="02020603050405020304" pitchFamily="18" charset="0"/>
            </a:endParaRPr>
          </a:p>
          <a:p>
            <a:endParaRPr lang="en-US" dirty="0"/>
          </a:p>
        </p:txBody>
      </p:sp>
    </p:spTree>
    <p:extLst>
      <p:ext uri="{BB962C8B-B14F-4D97-AF65-F5344CB8AC3E}">
        <p14:creationId xmlns:p14="http://schemas.microsoft.com/office/powerpoint/2010/main" val="40067091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1AB563-674B-8EA2-22BF-050F1AF2DF70}"/>
              </a:ext>
            </a:extLst>
          </p:cNvPr>
          <p:cNvSpPr>
            <a:spLocks noGrp="1"/>
          </p:cNvSpPr>
          <p:nvPr>
            <p:ph type="title"/>
          </p:nvPr>
        </p:nvSpPr>
        <p:spPr>
          <a:xfrm>
            <a:off x="1295402" y="982133"/>
            <a:ext cx="9601196" cy="518194"/>
          </a:xfrm>
        </p:spPr>
        <p:txBody>
          <a:bodyPr>
            <a:normAutofit fontScale="90000"/>
          </a:bodyPr>
          <a:lstStyle/>
          <a:p>
            <a:r>
              <a:rPr lang="en-US" sz="2800" b="1" dirty="0">
                <a:latin typeface="Times New Roman" panose="02020603050405020304" pitchFamily="18" charset="0"/>
                <a:cs typeface="Times New Roman" panose="02020603050405020304" pitchFamily="18" charset="0"/>
              </a:rPr>
              <a:t>INSIGHTS FROM THE OBSERVATION</a:t>
            </a:r>
            <a:br>
              <a:rPr lang="en-US" sz="2800" b="1" dirty="0">
                <a:latin typeface="Times New Roman" panose="02020603050405020304" pitchFamily="18" charset="0"/>
                <a:cs typeface="Times New Roman" panose="02020603050405020304" pitchFamily="18" charset="0"/>
              </a:rPr>
            </a:br>
            <a:endParaRPr lang="en-US" sz="28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B3272649-EC65-2032-C5CF-AB138D031D65}"/>
              </a:ext>
            </a:extLst>
          </p:cNvPr>
          <p:cNvSpPr>
            <a:spLocks noGrp="1"/>
          </p:cNvSpPr>
          <p:nvPr>
            <p:ph idx="1"/>
          </p:nvPr>
        </p:nvSpPr>
        <p:spPr>
          <a:xfrm>
            <a:off x="1295401" y="1677880"/>
            <a:ext cx="9601196" cy="4197988"/>
          </a:xfrm>
        </p:spPr>
        <p:txBody>
          <a:bodyPr>
            <a:normAutofit fontScale="92500" lnSpcReduction="10000"/>
          </a:bodyPr>
          <a:lstStyle/>
          <a:p>
            <a:pPr marL="0" indent="0">
              <a:buNone/>
            </a:pPr>
            <a:r>
              <a:rPr lang="en-US" dirty="0">
                <a:latin typeface="Times New Roman" panose="02020603050405020304" pitchFamily="18" charset="0"/>
                <a:cs typeface="Times New Roman" panose="02020603050405020304" pitchFamily="18" charset="0"/>
              </a:rPr>
              <a:t>A lot of variables(that is; Economic factors, Social factors, and Health factors) went into the data, however some insights waved across this observation are;</a:t>
            </a:r>
          </a:p>
          <a:p>
            <a:pPr>
              <a:buFont typeface="Wingdings" panose="05000000000000000000" pitchFamily="2" charset="2"/>
              <a:buChar char="q"/>
            </a:pPr>
            <a:r>
              <a:rPr lang="en-US" dirty="0">
                <a:latin typeface="Times New Roman" panose="02020603050405020304" pitchFamily="18" charset="0"/>
                <a:cs typeface="Times New Roman" panose="02020603050405020304" pitchFamily="18" charset="0"/>
              </a:rPr>
              <a:t> The observatory analysis depicts a correlation(positive relationship) between the GDP and Life Expectancy. Therefore, if countries decide to centralize focus adequately to increasing the GDP of their respective countries through economic activities, it has the tendency of rising the rate of Life Expectancy considering other factors constant.</a:t>
            </a:r>
          </a:p>
          <a:p>
            <a:pPr>
              <a:buFont typeface="Wingdings" panose="05000000000000000000" pitchFamily="2" charset="2"/>
              <a:buChar char="q"/>
            </a:pPr>
            <a:r>
              <a:rPr lang="en-US" dirty="0">
                <a:latin typeface="Times New Roman" panose="02020603050405020304" pitchFamily="18" charset="0"/>
                <a:cs typeface="Times New Roman" panose="02020603050405020304" pitchFamily="18" charset="0"/>
              </a:rPr>
              <a:t> Most Countries with mass number of population have typically the least Life expectancy concentration analysis compared to those with smaller populations like Grenada and Honduras. Therefore, conscious investment in labor forces could be triggered to these countries with lesser population but encouraging Life expectancy.</a:t>
            </a:r>
          </a:p>
        </p:txBody>
      </p:sp>
    </p:spTree>
    <p:extLst>
      <p:ext uri="{BB962C8B-B14F-4D97-AF65-F5344CB8AC3E}">
        <p14:creationId xmlns:p14="http://schemas.microsoft.com/office/powerpoint/2010/main" val="14027186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FD975-BC62-F165-54D9-2FCA42F99D0B}"/>
              </a:ext>
            </a:extLst>
          </p:cNvPr>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CONCLUSION</a:t>
            </a:r>
          </a:p>
        </p:txBody>
      </p:sp>
      <p:sp>
        <p:nvSpPr>
          <p:cNvPr id="3" name="Content Placeholder 2">
            <a:extLst>
              <a:ext uri="{FF2B5EF4-FFF2-40B4-BE49-F238E27FC236}">
                <a16:creationId xmlns:a16="http://schemas.microsoft.com/office/drawing/2014/main" id="{0035A934-C384-4756-1143-4E461D9231EE}"/>
              </a:ext>
            </a:extLst>
          </p:cNvPr>
          <p:cNvSpPr>
            <a:spLocks noGrp="1"/>
          </p:cNvSpPr>
          <p:nvPr>
            <p:ph idx="1"/>
          </p:nvPr>
        </p:nvSpPr>
        <p:spPr>
          <a:xfrm>
            <a:off x="1295401" y="2433484"/>
            <a:ext cx="9601196" cy="3442384"/>
          </a:xfrm>
        </p:spPr>
        <p:txBody>
          <a:bodyPr>
            <a:normAutofit lnSpcReduction="10000"/>
          </a:bodyPr>
          <a:lstStyle/>
          <a:p>
            <a:pPr>
              <a:buFont typeface="Wingdings" panose="05000000000000000000" pitchFamily="2" charset="2"/>
              <a:buChar char="v"/>
            </a:pPr>
            <a:r>
              <a:rPr lang="en-US" dirty="0">
                <a:latin typeface="Times New Roman" panose="02020603050405020304" pitchFamily="18" charset="0"/>
                <a:cs typeface="Times New Roman" panose="02020603050405020304" pitchFamily="18" charset="0"/>
              </a:rPr>
              <a:t>From the Analysis and Visualization done, we observed there is massive relationship between the Life Expectancies and the Economic, Social and Health variables</a:t>
            </a:r>
          </a:p>
          <a:p>
            <a:pPr>
              <a:buFont typeface="Wingdings" panose="05000000000000000000" pitchFamily="2" charset="2"/>
              <a:buChar char="v"/>
            </a:pPr>
            <a:r>
              <a:rPr lang="en-US" dirty="0">
                <a:latin typeface="Times New Roman" panose="02020603050405020304" pitchFamily="18" charset="0"/>
                <a:cs typeface="Times New Roman" panose="02020603050405020304" pitchFamily="18" charset="0"/>
              </a:rPr>
              <a:t>There are other factors that may contribute to either the rise or fall in the number of Life Expectancies</a:t>
            </a:r>
          </a:p>
          <a:p>
            <a:pPr>
              <a:buFont typeface="Courier New" panose="02070309020205020404" pitchFamily="49" charset="0"/>
              <a:buChar char="o"/>
            </a:pPr>
            <a:r>
              <a:rPr lang="en-US" dirty="0">
                <a:latin typeface="Times New Roman" panose="02020603050405020304" pitchFamily="18" charset="0"/>
                <a:cs typeface="Times New Roman" panose="02020603050405020304" pitchFamily="18" charset="0"/>
              </a:rPr>
              <a:t>	Social like Schooling</a:t>
            </a:r>
          </a:p>
          <a:p>
            <a:pPr>
              <a:buFont typeface="Courier New" panose="02070309020205020404" pitchFamily="49" charset="0"/>
              <a:buChar char="o"/>
            </a:pPr>
            <a:r>
              <a:rPr lang="en-US" dirty="0">
                <a:latin typeface="Times New Roman" panose="02020603050405020304" pitchFamily="18" charset="0"/>
                <a:cs typeface="Times New Roman" panose="02020603050405020304" pitchFamily="18" charset="0"/>
              </a:rPr>
              <a:t>	Economic like the GDP</a:t>
            </a:r>
          </a:p>
          <a:p>
            <a:pPr>
              <a:buFont typeface="Courier New" panose="02070309020205020404" pitchFamily="49" charset="0"/>
              <a:buChar char="o"/>
            </a:pPr>
            <a:r>
              <a:rPr lang="en-US" dirty="0">
                <a:latin typeface="Times New Roman" panose="02020603050405020304" pitchFamily="18" charset="0"/>
                <a:cs typeface="Times New Roman" panose="02020603050405020304" pitchFamily="18" charset="0"/>
              </a:rPr>
              <a:t>	Health issues like HIV/AIDS, Measle, Polio among others</a:t>
            </a:r>
          </a:p>
          <a:p>
            <a:endParaRPr lang="en-US" dirty="0"/>
          </a:p>
        </p:txBody>
      </p:sp>
    </p:spTree>
    <p:extLst>
      <p:ext uri="{BB962C8B-B14F-4D97-AF65-F5344CB8AC3E}">
        <p14:creationId xmlns:p14="http://schemas.microsoft.com/office/powerpoint/2010/main" val="32147486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A3CB54-2E27-01F5-A840-87A769B22446}"/>
              </a:ext>
            </a:extLst>
          </p:cNvPr>
          <p:cNvSpPr>
            <a:spLocks noGrp="1"/>
          </p:cNvSpPr>
          <p:nvPr>
            <p:ph type="title"/>
          </p:nvPr>
        </p:nvSpPr>
        <p:spPr/>
        <p:txBody>
          <a:bodyPr/>
          <a:lstStyle/>
          <a:p>
            <a:r>
              <a:rPr lang="en-US" b="1" dirty="0"/>
              <a:t>OUTLINE</a:t>
            </a:r>
          </a:p>
        </p:txBody>
      </p:sp>
      <p:sp>
        <p:nvSpPr>
          <p:cNvPr id="4" name="TextBox 3">
            <a:extLst>
              <a:ext uri="{FF2B5EF4-FFF2-40B4-BE49-F238E27FC236}">
                <a16:creationId xmlns:a16="http://schemas.microsoft.com/office/drawing/2014/main" id="{075B96E8-8984-96E8-F8CF-05BEA2C14DAF}"/>
              </a:ext>
            </a:extLst>
          </p:cNvPr>
          <p:cNvSpPr txBox="1"/>
          <p:nvPr/>
        </p:nvSpPr>
        <p:spPr>
          <a:xfrm>
            <a:off x="1714502" y="2798774"/>
            <a:ext cx="8963330" cy="2787366"/>
          </a:xfrm>
          <a:prstGeom prst="rect">
            <a:avLst/>
          </a:prstGeom>
          <a:noFill/>
        </p:spPr>
        <p:txBody>
          <a:bodyPr wrap="square">
            <a:spAutoFit/>
          </a:bodyPr>
          <a:lstStyle/>
          <a:p>
            <a:pPr marL="342900" marR="0" lvl="0" indent="-342900">
              <a:lnSpc>
                <a:spcPct val="107000"/>
              </a:lnSpc>
              <a:spcBef>
                <a:spcPts val="0"/>
              </a:spcBef>
              <a:spcAft>
                <a:spcPts val="800"/>
              </a:spcAft>
              <a:buFont typeface="Wingdings" panose="05000000000000000000" pitchFamily="2" charset="2"/>
              <a:buChar char=""/>
              <a:tabLst>
                <a:tab pos="457200" algn="l"/>
                <a:tab pos="1771650" algn="l"/>
              </a:tabLst>
            </a:pPr>
            <a:r>
              <a:rPr lang="en-US" sz="2800" dirty="0">
                <a:effectLst/>
                <a:latin typeface="Calibri" panose="020F0502020204030204" pitchFamily="34" charset="0"/>
                <a:ea typeface="Times New Roman" panose="02020603050405020304" pitchFamily="18" charset="0"/>
                <a:cs typeface="Times New Roman" panose="02020603050405020304" pitchFamily="18" charset="0"/>
              </a:rPr>
              <a:t>Tools and Libraries</a:t>
            </a:r>
          </a:p>
          <a:p>
            <a:pPr marL="342900" marR="0" lvl="0" indent="-342900">
              <a:lnSpc>
                <a:spcPct val="107000"/>
              </a:lnSpc>
              <a:spcBef>
                <a:spcPts val="0"/>
              </a:spcBef>
              <a:spcAft>
                <a:spcPts val="800"/>
              </a:spcAft>
              <a:buFont typeface="Wingdings" panose="05000000000000000000" pitchFamily="2" charset="2"/>
              <a:buChar char=""/>
              <a:tabLst>
                <a:tab pos="457200" algn="l"/>
                <a:tab pos="1771650" algn="l"/>
              </a:tabLst>
            </a:pPr>
            <a:r>
              <a:rPr lang="en-US" sz="2800" dirty="0">
                <a:effectLst/>
                <a:latin typeface="Calibri" panose="020F0502020204030204" pitchFamily="34" charset="0"/>
                <a:ea typeface="Times New Roman" panose="02020603050405020304" pitchFamily="18" charset="0"/>
                <a:cs typeface="Times New Roman" panose="02020603050405020304" pitchFamily="18" charset="0"/>
              </a:rPr>
              <a:t>A brief notes about the </a:t>
            </a:r>
            <a:r>
              <a:rPr lang="en-US" sz="2800" dirty="0">
                <a:latin typeface="Calibri" panose="020F0502020204030204" pitchFamily="34" charset="0"/>
                <a:ea typeface="Times New Roman" panose="02020603050405020304" pitchFamily="18" charset="0"/>
                <a:cs typeface="Times New Roman" panose="02020603050405020304" pitchFamily="18" charset="0"/>
              </a:rPr>
              <a:t>dataset</a:t>
            </a:r>
          </a:p>
          <a:p>
            <a:pPr marL="342900" marR="0" lvl="0" indent="-342900">
              <a:lnSpc>
                <a:spcPct val="107000"/>
              </a:lnSpc>
              <a:spcBef>
                <a:spcPts val="0"/>
              </a:spcBef>
              <a:spcAft>
                <a:spcPts val="800"/>
              </a:spcAft>
              <a:buFont typeface="Wingdings" panose="05000000000000000000" pitchFamily="2" charset="2"/>
              <a:buChar char=""/>
              <a:tabLst>
                <a:tab pos="457200" algn="l"/>
                <a:tab pos="1771650" algn="l"/>
              </a:tabLst>
            </a:pPr>
            <a:r>
              <a:rPr lang="en-US" sz="2800" dirty="0">
                <a:effectLst/>
                <a:latin typeface="Calibri" panose="020F0502020204030204" pitchFamily="34" charset="0"/>
                <a:ea typeface="Times New Roman" panose="02020603050405020304" pitchFamily="18" charset="0"/>
                <a:cs typeface="Times New Roman" panose="02020603050405020304" pitchFamily="18" charset="0"/>
              </a:rPr>
              <a:t>Questions</a:t>
            </a:r>
          </a:p>
          <a:p>
            <a:pPr marL="342900" marR="0" lvl="0" indent="-342900">
              <a:lnSpc>
                <a:spcPct val="107000"/>
              </a:lnSpc>
              <a:spcBef>
                <a:spcPts val="0"/>
              </a:spcBef>
              <a:spcAft>
                <a:spcPts val="800"/>
              </a:spcAft>
              <a:buFont typeface="Wingdings" panose="05000000000000000000" pitchFamily="2" charset="2"/>
              <a:buChar char=""/>
              <a:tabLst>
                <a:tab pos="457200" algn="l"/>
                <a:tab pos="1771650" algn="l"/>
              </a:tabLst>
            </a:pPr>
            <a:r>
              <a:rPr lang="en-US" sz="2800" dirty="0">
                <a:effectLst/>
                <a:latin typeface="Calibri" panose="020F0502020204030204" pitchFamily="34" charset="0"/>
                <a:ea typeface="Times New Roman" panose="02020603050405020304" pitchFamily="18" charset="0"/>
                <a:cs typeface="Times New Roman" panose="02020603050405020304" pitchFamily="18" charset="0"/>
              </a:rPr>
              <a:t>Visualizations and insights about the analysis</a:t>
            </a:r>
            <a:endParaRPr lang="en-US" sz="2800" dirty="0">
              <a:latin typeface="Calibri" panose="020F0502020204030204" pitchFamily="34" charset="0"/>
              <a:ea typeface="Times New Roman" panose="02020603050405020304" pitchFamily="18" charset="0"/>
              <a:cs typeface="Times New Roman" panose="02020603050405020304" pitchFamily="18" charset="0"/>
            </a:endParaRPr>
          </a:p>
          <a:p>
            <a:pPr marL="342900" indent="-342900">
              <a:lnSpc>
                <a:spcPct val="107000"/>
              </a:lnSpc>
              <a:spcAft>
                <a:spcPts val="800"/>
              </a:spcAft>
              <a:buFont typeface="Wingdings" panose="05000000000000000000" pitchFamily="2" charset="2"/>
              <a:buChar char=""/>
              <a:tabLst>
                <a:tab pos="457200" algn="l"/>
                <a:tab pos="1771650" algn="l"/>
              </a:tabLst>
            </a:pPr>
            <a:r>
              <a:rPr lang="en-US" sz="2800" dirty="0">
                <a:effectLst/>
                <a:latin typeface="Calibri" panose="020F0502020204030204" pitchFamily="34" charset="0"/>
                <a:ea typeface="Times New Roman" panose="02020603050405020304" pitchFamily="18" charset="0"/>
                <a:cs typeface="Times New Roman" panose="02020603050405020304" pitchFamily="18" charset="0"/>
              </a:rPr>
              <a:t>Conclusions</a:t>
            </a:r>
          </a:p>
        </p:txBody>
      </p:sp>
    </p:spTree>
    <p:extLst>
      <p:ext uri="{BB962C8B-B14F-4D97-AF65-F5344CB8AC3E}">
        <p14:creationId xmlns:p14="http://schemas.microsoft.com/office/powerpoint/2010/main" val="32798709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E08AE-369E-E39F-0E57-4EFA88B62DB2}"/>
              </a:ext>
            </a:extLst>
          </p:cNvPr>
          <p:cNvSpPr>
            <a:spLocks noGrp="1"/>
          </p:cNvSpPr>
          <p:nvPr>
            <p:ph type="title"/>
          </p:nvPr>
        </p:nvSpPr>
        <p:spPr>
          <a:xfrm>
            <a:off x="1295401" y="748667"/>
            <a:ext cx="9601196" cy="798032"/>
          </a:xfrm>
        </p:spPr>
        <p:txBody>
          <a:bodyPr/>
          <a:lstStyle/>
          <a:p>
            <a:r>
              <a:rPr lang="en-US" dirty="0"/>
              <a:t>TOOLS AND LIBRARIES</a:t>
            </a:r>
          </a:p>
        </p:txBody>
      </p:sp>
      <p:sp>
        <p:nvSpPr>
          <p:cNvPr id="3" name="Content Placeholder 2">
            <a:extLst>
              <a:ext uri="{FF2B5EF4-FFF2-40B4-BE49-F238E27FC236}">
                <a16:creationId xmlns:a16="http://schemas.microsoft.com/office/drawing/2014/main" id="{CD239D86-C552-E5BB-3AB4-67EAC9A4B7F1}"/>
              </a:ext>
            </a:extLst>
          </p:cNvPr>
          <p:cNvSpPr>
            <a:spLocks noGrp="1"/>
          </p:cNvSpPr>
          <p:nvPr>
            <p:ph idx="1"/>
          </p:nvPr>
        </p:nvSpPr>
        <p:spPr>
          <a:xfrm>
            <a:off x="1295401" y="1741251"/>
            <a:ext cx="9601196" cy="4134617"/>
          </a:xfrm>
        </p:spPr>
        <p:txBody>
          <a:bodyPr/>
          <a:lstStyle/>
          <a:p>
            <a:r>
              <a:rPr lang="en-US" sz="4000" b="1" dirty="0">
                <a:latin typeface="Times New Roman" panose="02020603050405020304" pitchFamily="18" charset="0"/>
                <a:cs typeface="Times New Roman" panose="02020603050405020304" pitchFamily="18" charset="0"/>
              </a:rPr>
              <a:t>Python:</a:t>
            </a:r>
            <a:r>
              <a:rPr lang="en-US" sz="3600" b="1" dirty="0">
                <a:latin typeface="Times New Roman" panose="02020603050405020304" pitchFamily="18" charset="0"/>
                <a:cs typeface="Times New Roman" panose="02020603050405020304" pitchFamily="18" charset="0"/>
              </a:rPr>
              <a:t> </a:t>
            </a:r>
            <a:r>
              <a:rPr lang="en-US" sz="3600" b="1" dirty="0" err="1">
                <a:latin typeface="Times New Roman" panose="02020603050405020304" pitchFamily="18" charset="0"/>
                <a:cs typeface="Times New Roman" panose="02020603050405020304" pitchFamily="18" charset="0"/>
              </a:rPr>
              <a:t>JupyterNotebook</a:t>
            </a:r>
            <a:r>
              <a:rPr lang="en-US" sz="3600" b="1" dirty="0">
                <a:latin typeface="Times New Roman" panose="02020603050405020304" pitchFamily="18" charset="0"/>
                <a:cs typeface="Times New Roman" panose="02020603050405020304" pitchFamily="18" charset="0"/>
              </a:rPr>
              <a:t>  </a:t>
            </a:r>
          </a:p>
          <a:p>
            <a:endParaRPr lang="en-US" dirty="0"/>
          </a:p>
        </p:txBody>
      </p:sp>
      <p:sp>
        <p:nvSpPr>
          <p:cNvPr id="4" name="Title 1">
            <a:extLst>
              <a:ext uri="{FF2B5EF4-FFF2-40B4-BE49-F238E27FC236}">
                <a16:creationId xmlns:a16="http://schemas.microsoft.com/office/drawing/2014/main" id="{E2F721C7-74EE-4944-85A9-9C9C52062FE4}"/>
              </a:ext>
            </a:extLst>
          </p:cNvPr>
          <p:cNvSpPr txBox="1">
            <a:spLocks/>
          </p:cNvSpPr>
          <p:nvPr/>
        </p:nvSpPr>
        <p:spPr>
          <a:xfrm>
            <a:off x="2544807" y="807710"/>
            <a:ext cx="8502603" cy="798033"/>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endParaRPr lang="en-US" dirty="0">
              <a:cs typeface="Calibri Light"/>
            </a:endParaRPr>
          </a:p>
        </p:txBody>
      </p:sp>
      <p:sp>
        <p:nvSpPr>
          <p:cNvPr id="5" name="Content Placeholder 2">
            <a:extLst>
              <a:ext uri="{FF2B5EF4-FFF2-40B4-BE49-F238E27FC236}">
                <a16:creationId xmlns:a16="http://schemas.microsoft.com/office/drawing/2014/main" id="{74F1669E-823B-30EA-2021-CA065E3D9244}"/>
              </a:ext>
            </a:extLst>
          </p:cNvPr>
          <p:cNvSpPr txBox="1">
            <a:spLocks/>
          </p:cNvSpPr>
          <p:nvPr/>
        </p:nvSpPr>
        <p:spPr>
          <a:xfrm>
            <a:off x="2544807" y="2702673"/>
            <a:ext cx="8502604" cy="3088527"/>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marL="0" indent="0">
              <a:buFont typeface="Arial"/>
              <a:buNone/>
            </a:pPr>
            <a:endParaRPr lang="en-US" dirty="0">
              <a:cs typeface="Calibri"/>
            </a:endParaRPr>
          </a:p>
          <a:p>
            <a:pPr marL="0" indent="0">
              <a:buFont typeface="Arial"/>
              <a:buNone/>
            </a:pPr>
            <a:endParaRPr lang="en-US" dirty="0">
              <a:cs typeface="Calibri"/>
            </a:endParaRPr>
          </a:p>
          <a:p>
            <a:endParaRPr lang="en-US" dirty="0">
              <a:cs typeface="Calibri"/>
            </a:endParaRPr>
          </a:p>
        </p:txBody>
      </p:sp>
      <p:graphicFrame>
        <p:nvGraphicFramePr>
          <p:cNvPr id="6" name="Diagram 101">
            <a:extLst>
              <a:ext uri="{FF2B5EF4-FFF2-40B4-BE49-F238E27FC236}">
                <a16:creationId xmlns:a16="http://schemas.microsoft.com/office/drawing/2014/main" id="{D69884C5-1094-BDA1-72F7-111143120837}"/>
              </a:ext>
            </a:extLst>
          </p:cNvPr>
          <p:cNvGraphicFramePr/>
          <p:nvPr>
            <p:extLst>
              <p:ext uri="{D42A27DB-BD31-4B8C-83A1-F6EECF244321}">
                <p14:modId xmlns:p14="http://schemas.microsoft.com/office/powerpoint/2010/main" val="2577742066"/>
              </p:ext>
            </p:extLst>
          </p:nvPr>
        </p:nvGraphicFramePr>
        <p:xfrm>
          <a:off x="3215148" y="3760838"/>
          <a:ext cx="6592529" cy="175505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7" name="Diagram 465">
            <a:extLst>
              <a:ext uri="{FF2B5EF4-FFF2-40B4-BE49-F238E27FC236}">
                <a16:creationId xmlns:a16="http://schemas.microsoft.com/office/drawing/2014/main" id="{BFB8B99F-2D5C-2918-BEA5-433AC254CBEC}"/>
              </a:ext>
            </a:extLst>
          </p:cNvPr>
          <p:cNvGraphicFramePr/>
          <p:nvPr>
            <p:extLst>
              <p:ext uri="{D42A27DB-BD31-4B8C-83A1-F6EECF244321}">
                <p14:modId xmlns:p14="http://schemas.microsoft.com/office/powerpoint/2010/main" val="4240339452"/>
              </p:ext>
            </p:extLst>
          </p:nvPr>
        </p:nvGraphicFramePr>
        <p:xfrm>
          <a:off x="1295401" y="3628103"/>
          <a:ext cx="1919747" cy="216309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36100587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AA8DB4-C5DA-A00C-E1F9-5702C9A39B19}"/>
              </a:ext>
            </a:extLst>
          </p:cNvPr>
          <p:cNvSpPr>
            <a:spLocks noGrp="1"/>
          </p:cNvSpPr>
          <p:nvPr>
            <p:ph type="title"/>
          </p:nvPr>
        </p:nvSpPr>
        <p:spPr>
          <a:xfrm>
            <a:off x="1415844" y="856035"/>
            <a:ext cx="9601195" cy="1842920"/>
          </a:xfrm>
        </p:spPr>
        <p:txBody>
          <a:bodyPr>
            <a:normAutofit fontScale="90000"/>
          </a:bodyPr>
          <a:lstStyle/>
          <a:p>
            <a:r>
              <a:rPr lang="en-US" b="1" dirty="0"/>
              <a:t>INFORMATION ABOUT THE DATASET</a:t>
            </a:r>
            <a:br>
              <a:rPr lang="en-US" dirty="0"/>
            </a:br>
            <a:endParaRPr lang="en-US" dirty="0"/>
          </a:p>
        </p:txBody>
      </p:sp>
      <p:sp>
        <p:nvSpPr>
          <p:cNvPr id="3" name="Content Placeholder 2">
            <a:extLst>
              <a:ext uri="{FF2B5EF4-FFF2-40B4-BE49-F238E27FC236}">
                <a16:creationId xmlns:a16="http://schemas.microsoft.com/office/drawing/2014/main" id="{CD2FB37A-6713-D14F-8D7C-9E42B5034046}"/>
              </a:ext>
            </a:extLst>
          </p:cNvPr>
          <p:cNvSpPr>
            <a:spLocks noGrp="1"/>
          </p:cNvSpPr>
          <p:nvPr>
            <p:ph idx="1"/>
          </p:nvPr>
        </p:nvSpPr>
        <p:spPr>
          <a:xfrm>
            <a:off x="1295402" y="2374500"/>
            <a:ext cx="9601196" cy="3627465"/>
          </a:xfrm>
        </p:spPr>
        <p:txBody>
          <a:bodyPr>
            <a:normAutofit/>
          </a:bodyPr>
          <a:lstStyle/>
          <a:p>
            <a:pPr marL="0" indent="0">
              <a:buNone/>
            </a:pPr>
            <a:endParaRPr lang="en-US" sz="2400" dirty="0">
              <a:solidFill>
                <a:schemeClr val="tx1"/>
              </a:solidFill>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US" sz="3600" cap="none" dirty="0">
                <a:solidFill>
                  <a:schemeClr val="tx1"/>
                </a:solidFill>
                <a:latin typeface="Times New Roman" panose="02020603050405020304" pitchFamily="18" charset="0"/>
                <a:cs typeface="Times New Roman" panose="02020603050405020304" pitchFamily="18" charset="0"/>
              </a:rPr>
              <a:t>Life expectancy refers to the statistical measure of the average time a person is expected to live, based on some factors such as health, </a:t>
            </a:r>
            <a:r>
              <a:rPr lang="en-US" sz="2800" cap="none" dirty="0">
                <a:solidFill>
                  <a:schemeClr val="tx1"/>
                </a:solidFill>
                <a:latin typeface="Times New Roman" panose="02020603050405020304" pitchFamily="18" charset="0"/>
                <a:cs typeface="Times New Roman" panose="02020603050405020304" pitchFamily="18" charset="0"/>
              </a:rPr>
              <a:t>GDP</a:t>
            </a:r>
            <a:r>
              <a:rPr lang="en-US" sz="3600" cap="none" dirty="0">
                <a:solidFill>
                  <a:schemeClr val="tx1"/>
                </a:solidFill>
                <a:latin typeface="Times New Roman" panose="02020603050405020304" pitchFamily="18" charset="0"/>
                <a:cs typeface="Times New Roman" panose="02020603050405020304" pitchFamily="18" charset="0"/>
              </a:rPr>
              <a:t>, Population etc. </a:t>
            </a:r>
            <a:r>
              <a:rPr lang="en-US" sz="2800" cap="none" dirty="0">
                <a:solidFill>
                  <a:schemeClr val="tx1"/>
                </a:solidFill>
                <a:latin typeface="Times New Roman" panose="02020603050405020304" pitchFamily="18" charset="0"/>
                <a:cs typeface="Times New Roman" panose="02020603050405020304" pitchFamily="18" charset="0"/>
              </a:rPr>
              <a:t>(WHO,2020)</a:t>
            </a:r>
          </a:p>
          <a:p>
            <a:pPr marL="0" indent="0">
              <a:buNone/>
            </a:pPr>
            <a:endParaRPr lang="en-US" sz="3600" dirty="0">
              <a:solidFill>
                <a:schemeClr val="tx1"/>
              </a:solidFill>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US" sz="2400" dirty="0">
              <a:solidFill>
                <a:schemeClr val="tx1"/>
              </a:solidFill>
            </a:endParaRPr>
          </a:p>
          <a:p>
            <a:pPr marL="342900" indent="-342900">
              <a:buFont typeface="Arial" panose="020B0604020202020204" pitchFamily="34" charset="0"/>
              <a:buChar char="•"/>
            </a:pPr>
            <a:endParaRPr lang="en-US" sz="2400" dirty="0">
              <a:solidFill>
                <a:schemeClr val="tx1"/>
              </a:solidFill>
            </a:endParaRPr>
          </a:p>
          <a:p>
            <a:pPr marL="342900" indent="-342900">
              <a:buFont typeface="Arial" panose="020B0604020202020204" pitchFamily="34" charset="0"/>
              <a:buChar char="•"/>
            </a:pPr>
            <a:endParaRPr lang="en-US" sz="2400" dirty="0">
              <a:solidFill>
                <a:schemeClr val="tx1"/>
              </a:solidFill>
            </a:endParaRPr>
          </a:p>
          <a:p>
            <a:endParaRPr lang="en-US" dirty="0"/>
          </a:p>
        </p:txBody>
      </p:sp>
    </p:spTree>
    <p:extLst>
      <p:ext uri="{BB962C8B-B14F-4D97-AF65-F5344CB8AC3E}">
        <p14:creationId xmlns:p14="http://schemas.microsoft.com/office/powerpoint/2010/main" val="24815926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237DF79-73A0-20AA-B91F-E52E999D3303}"/>
              </a:ext>
            </a:extLst>
          </p:cNvPr>
          <p:cNvSpPr txBox="1"/>
          <p:nvPr/>
        </p:nvSpPr>
        <p:spPr>
          <a:xfrm>
            <a:off x="1415845" y="1443841"/>
            <a:ext cx="9763432" cy="4401205"/>
          </a:xfrm>
          <a:prstGeom prst="rect">
            <a:avLst/>
          </a:prstGeom>
          <a:noFill/>
        </p:spPr>
        <p:txBody>
          <a:bodyPr wrap="square">
            <a:spAutoFit/>
          </a:bodyPr>
          <a:lstStyle/>
          <a:p>
            <a:pPr marL="285750" indent="-285750">
              <a:buFont typeface="Wingdings" panose="05000000000000000000" pitchFamily="2" charset="2"/>
              <a:buChar char="Ø"/>
            </a:pPr>
            <a:r>
              <a:rPr lang="en-US" sz="2800" b="0" i="0" dirty="0">
                <a:solidFill>
                  <a:srgbClr val="000000"/>
                </a:solidFill>
                <a:effectLst/>
                <a:latin typeface="Helvetica Neue"/>
              </a:rPr>
              <a:t>The dataset is made up of 2938 rows and  22 columns. </a:t>
            </a:r>
          </a:p>
          <a:p>
            <a:endParaRPr lang="en-US" sz="2800" b="0" i="0" dirty="0">
              <a:solidFill>
                <a:srgbClr val="000000"/>
              </a:solidFill>
              <a:effectLst/>
              <a:latin typeface="Helvetica Neue"/>
            </a:endParaRPr>
          </a:p>
          <a:p>
            <a:pPr marL="285750" indent="-285750">
              <a:buFont typeface="Wingdings" panose="05000000000000000000" pitchFamily="2" charset="2"/>
              <a:buChar char="Ø"/>
            </a:pPr>
            <a:r>
              <a:rPr lang="en-US" sz="2800" b="0" i="0" dirty="0">
                <a:solidFill>
                  <a:srgbClr val="000000"/>
                </a:solidFill>
                <a:effectLst/>
                <a:latin typeface="Helvetica Neue"/>
              </a:rPr>
              <a:t>Some of the column names are,</a:t>
            </a:r>
          </a:p>
          <a:p>
            <a:r>
              <a:rPr lang="en-US" sz="2800" dirty="0">
                <a:solidFill>
                  <a:srgbClr val="000000"/>
                </a:solidFill>
                <a:latin typeface="Helvetica Neue"/>
              </a:rPr>
              <a:t>Country, Status, Year, Life Expectancy, Population, Adult mortality, under five deaths, HIV AIDS, hepatitis B, among others.</a:t>
            </a:r>
          </a:p>
          <a:p>
            <a:endParaRPr lang="en-US" sz="2800" dirty="0">
              <a:solidFill>
                <a:srgbClr val="000000"/>
              </a:solidFill>
              <a:latin typeface="Helvetica Neue"/>
            </a:endParaRPr>
          </a:p>
          <a:p>
            <a:pPr marL="285750" indent="-285750">
              <a:buFont typeface="Wingdings" panose="05000000000000000000" pitchFamily="2" charset="2"/>
              <a:buChar char="Ø"/>
            </a:pPr>
            <a:r>
              <a:rPr lang="en-US" sz="2800" dirty="0">
                <a:solidFill>
                  <a:srgbClr val="000000"/>
                </a:solidFill>
                <a:latin typeface="Helvetica Neue"/>
              </a:rPr>
              <a:t>The data was cleaned by dropping empty cells, replacing some empty cells and removing some uncompleted entries.</a:t>
            </a:r>
            <a:endParaRPr lang="en-US" sz="2800" dirty="0"/>
          </a:p>
        </p:txBody>
      </p:sp>
    </p:spTree>
    <p:extLst>
      <p:ext uri="{BB962C8B-B14F-4D97-AF65-F5344CB8AC3E}">
        <p14:creationId xmlns:p14="http://schemas.microsoft.com/office/powerpoint/2010/main" val="32879403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9A4D08-E7D6-6D61-D0E8-541ACD5A1CDA}"/>
              </a:ext>
            </a:extLst>
          </p:cNvPr>
          <p:cNvSpPr>
            <a:spLocks noGrp="1"/>
          </p:cNvSpPr>
          <p:nvPr>
            <p:ph type="title"/>
          </p:nvPr>
        </p:nvSpPr>
        <p:spPr>
          <a:xfrm>
            <a:off x="1295402" y="982132"/>
            <a:ext cx="9601196" cy="1243827"/>
          </a:xfrm>
        </p:spPr>
        <p:txBody>
          <a:bodyPr>
            <a:normAutofit/>
          </a:bodyPr>
          <a:lstStyle/>
          <a:p>
            <a:r>
              <a:rPr lang="en-US" sz="3200" b="1" dirty="0"/>
              <a:t>NATURE OF THE DATASET</a:t>
            </a:r>
          </a:p>
        </p:txBody>
      </p:sp>
      <p:pic>
        <p:nvPicPr>
          <p:cNvPr id="4" name="Picture 3">
            <a:extLst>
              <a:ext uri="{FF2B5EF4-FFF2-40B4-BE49-F238E27FC236}">
                <a16:creationId xmlns:a16="http://schemas.microsoft.com/office/drawing/2014/main" id="{524B351C-20CA-26CD-AAF8-356CBCE1EC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2782" y="1902542"/>
            <a:ext cx="9926435" cy="4086317"/>
          </a:xfrm>
          <a:prstGeom prst="rect">
            <a:avLst/>
          </a:prstGeom>
        </p:spPr>
      </p:pic>
    </p:spTree>
    <p:extLst>
      <p:ext uri="{BB962C8B-B14F-4D97-AF65-F5344CB8AC3E}">
        <p14:creationId xmlns:p14="http://schemas.microsoft.com/office/powerpoint/2010/main" val="18618819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0B5C83C-0F98-6B11-D739-A44FF6D7395C}"/>
              </a:ext>
            </a:extLst>
          </p:cNvPr>
          <p:cNvSpPr txBox="1"/>
          <p:nvPr/>
        </p:nvSpPr>
        <p:spPr>
          <a:xfrm>
            <a:off x="1460090" y="1497221"/>
            <a:ext cx="9409471" cy="4452116"/>
          </a:xfrm>
          <a:prstGeom prst="rect">
            <a:avLst/>
          </a:prstGeom>
          <a:noFill/>
        </p:spPr>
        <p:txBody>
          <a:bodyPr wrap="square">
            <a:spAutoFit/>
          </a:bodyPr>
          <a:lstStyle/>
          <a:p>
            <a:pPr marL="0" marR="0">
              <a:lnSpc>
                <a:spcPct val="107000"/>
              </a:lnSpc>
              <a:spcBef>
                <a:spcPts val="0"/>
              </a:spcBef>
              <a:spcAft>
                <a:spcPts val="800"/>
              </a:spcAft>
            </a:pPr>
            <a:r>
              <a:rPr lang="en-US" sz="2400" dirty="0">
                <a:effectLst/>
                <a:latin typeface="Calibri" panose="020F0502020204030204" pitchFamily="34" charset="0"/>
                <a:ea typeface="Times New Roman" panose="02020603050405020304" pitchFamily="18" charset="0"/>
                <a:cs typeface="Times New Roman" panose="02020603050405020304" pitchFamily="18" charset="0"/>
              </a:rPr>
              <a:t>1. Which country has the highest life expectancy rate and GDP?</a:t>
            </a:r>
          </a:p>
          <a:p>
            <a:pPr marL="0" marR="0">
              <a:lnSpc>
                <a:spcPct val="107000"/>
              </a:lnSpc>
              <a:spcBef>
                <a:spcPts val="0"/>
              </a:spcBef>
              <a:spcAft>
                <a:spcPts val="800"/>
              </a:spcAft>
            </a:pPr>
            <a:r>
              <a:rPr lang="en-US" sz="2400" dirty="0">
                <a:effectLst/>
                <a:latin typeface="Calibri" panose="020F0502020204030204" pitchFamily="34" charset="0"/>
                <a:ea typeface="Times New Roman" panose="02020603050405020304" pitchFamily="18" charset="0"/>
                <a:cs typeface="Times New Roman" panose="02020603050405020304" pitchFamily="18" charset="0"/>
              </a:rPr>
              <a:t>2. Which country has the lowest life expectancy rate and GDP?</a:t>
            </a:r>
          </a:p>
          <a:p>
            <a:pPr marL="0" marR="0">
              <a:lnSpc>
                <a:spcPct val="107000"/>
              </a:lnSpc>
              <a:spcBef>
                <a:spcPts val="0"/>
              </a:spcBef>
              <a:spcAft>
                <a:spcPts val="800"/>
              </a:spcAft>
            </a:pPr>
            <a:r>
              <a:rPr lang="en-US" sz="2400" dirty="0">
                <a:effectLst/>
                <a:latin typeface="Calibri" panose="020F0502020204030204" pitchFamily="34" charset="0"/>
                <a:ea typeface="Times New Roman" panose="02020603050405020304" pitchFamily="18" charset="0"/>
                <a:cs typeface="Times New Roman" panose="02020603050405020304" pitchFamily="18" charset="0"/>
              </a:rPr>
              <a:t>3. Which country has the highest under five deaths </a:t>
            </a:r>
          </a:p>
          <a:p>
            <a:pPr marL="0" marR="0">
              <a:lnSpc>
                <a:spcPct val="107000"/>
              </a:lnSpc>
              <a:spcBef>
                <a:spcPts val="0"/>
              </a:spcBef>
              <a:spcAft>
                <a:spcPts val="800"/>
              </a:spcAft>
            </a:pPr>
            <a:r>
              <a:rPr lang="en-US" sz="2400" dirty="0">
                <a:effectLst/>
                <a:latin typeface="Calibri" panose="020F0502020204030204" pitchFamily="34" charset="0"/>
                <a:ea typeface="Times New Roman" panose="02020603050405020304" pitchFamily="18" charset="0"/>
                <a:cs typeface="Times New Roman" panose="02020603050405020304" pitchFamily="18" charset="0"/>
              </a:rPr>
              <a:t>4. What is the highest Adult mortality?</a:t>
            </a:r>
          </a:p>
          <a:p>
            <a:pPr marL="0" marR="0">
              <a:lnSpc>
                <a:spcPct val="107000"/>
              </a:lnSpc>
              <a:spcBef>
                <a:spcPts val="0"/>
              </a:spcBef>
              <a:spcAft>
                <a:spcPts val="800"/>
              </a:spcAft>
            </a:pPr>
            <a:r>
              <a:rPr lang="en-US" sz="2400" dirty="0">
                <a:effectLst/>
                <a:latin typeface="Calibri" panose="020F0502020204030204" pitchFamily="34" charset="0"/>
                <a:ea typeface="Times New Roman" panose="02020603050405020304" pitchFamily="18" charset="0"/>
                <a:cs typeface="Times New Roman" panose="02020603050405020304" pitchFamily="18" charset="0"/>
              </a:rPr>
              <a:t>5. Which Country records the highest polio and HIV/AIDS</a:t>
            </a:r>
          </a:p>
          <a:p>
            <a:pPr marL="0" marR="0">
              <a:lnSpc>
                <a:spcPct val="107000"/>
              </a:lnSpc>
              <a:spcBef>
                <a:spcPts val="0"/>
              </a:spcBef>
              <a:spcAft>
                <a:spcPts val="800"/>
              </a:spcAft>
            </a:pPr>
            <a:r>
              <a:rPr lang="en-US" sz="2400" dirty="0">
                <a:effectLst/>
                <a:latin typeface="Calibri" panose="020F0502020204030204" pitchFamily="34" charset="0"/>
                <a:ea typeface="Times New Roman" panose="02020603050405020304" pitchFamily="18" charset="0"/>
                <a:cs typeface="Times New Roman" panose="02020603050405020304" pitchFamily="18" charset="0"/>
              </a:rPr>
              <a:t>6. Which Country consumes more alcohol?</a:t>
            </a:r>
          </a:p>
          <a:p>
            <a:pPr marL="0" marR="0">
              <a:lnSpc>
                <a:spcPct val="107000"/>
              </a:lnSpc>
              <a:spcBef>
                <a:spcPts val="0"/>
              </a:spcBef>
              <a:spcAft>
                <a:spcPts val="800"/>
              </a:spcAft>
            </a:pPr>
            <a:r>
              <a:rPr lang="en-US" sz="2400" dirty="0">
                <a:effectLst/>
                <a:latin typeface="Calibri" panose="020F0502020204030204" pitchFamily="34" charset="0"/>
                <a:ea typeface="Times New Roman" panose="02020603050405020304" pitchFamily="18" charset="0"/>
                <a:cs typeface="Times New Roman" panose="02020603050405020304" pitchFamily="18" charset="0"/>
              </a:rPr>
              <a:t>7. Has Total income any effect on life expectancy?</a:t>
            </a:r>
          </a:p>
          <a:p>
            <a:pPr marL="0" marR="0">
              <a:lnSpc>
                <a:spcPct val="107000"/>
              </a:lnSpc>
              <a:spcBef>
                <a:spcPts val="0"/>
              </a:spcBef>
              <a:spcAft>
                <a:spcPts val="800"/>
              </a:spcAft>
            </a:pPr>
            <a:r>
              <a:rPr lang="en-US" sz="2400" dirty="0">
                <a:effectLst/>
                <a:latin typeface="Calibri" panose="020F0502020204030204" pitchFamily="34" charset="0"/>
                <a:ea typeface="Times New Roman" panose="02020603050405020304" pitchFamily="18" charset="0"/>
                <a:cs typeface="Times New Roman" panose="02020603050405020304" pitchFamily="18" charset="0"/>
              </a:rPr>
              <a:t>8. Is there any relationship between Adults mortality and HIV/AIDS?</a:t>
            </a:r>
          </a:p>
          <a:p>
            <a:pPr marL="0" marR="0">
              <a:lnSpc>
                <a:spcPct val="107000"/>
              </a:lnSpc>
              <a:spcBef>
                <a:spcPts val="0"/>
              </a:spcBef>
              <a:spcAft>
                <a:spcPts val="800"/>
              </a:spcAft>
            </a:pPr>
            <a:r>
              <a:rPr lang="en-US" sz="2400" dirty="0">
                <a:effectLst/>
                <a:latin typeface="Calibri" panose="020F0502020204030204" pitchFamily="34" charset="0"/>
                <a:ea typeface="Times New Roman" panose="02020603050405020304" pitchFamily="18" charset="0"/>
                <a:cs typeface="Times New Roman" panose="02020603050405020304" pitchFamily="18" charset="0"/>
              </a:rPr>
              <a:t>9. Is there any relationship between infant deaths and Polio?</a:t>
            </a:r>
          </a:p>
        </p:txBody>
      </p:sp>
      <p:sp>
        <p:nvSpPr>
          <p:cNvPr id="4" name="TextBox 3">
            <a:extLst>
              <a:ext uri="{FF2B5EF4-FFF2-40B4-BE49-F238E27FC236}">
                <a16:creationId xmlns:a16="http://schemas.microsoft.com/office/drawing/2014/main" id="{0E72493F-B557-D060-8DFC-FDDC9329F181}"/>
              </a:ext>
            </a:extLst>
          </p:cNvPr>
          <p:cNvSpPr txBox="1"/>
          <p:nvPr/>
        </p:nvSpPr>
        <p:spPr>
          <a:xfrm>
            <a:off x="2787445" y="761179"/>
            <a:ext cx="3308556" cy="584775"/>
          </a:xfrm>
          <a:prstGeom prst="rect">
            <a:avLst/>
          </a:prstGeom>
          <a:noFill/>
        </p:spPr>
        <p:txBody>
          <a:bodyPr wrap="square" rtlCol="0">
            <a:spAutoFit/>
          </a:bodyPr>
          <a:lstStyle/>
          <a:p>
            <a:r>
              <a:rPr lang="en-US" sz="3200" b="1" u="sng" dirty="0">
                <a:latin typeface="Times New Roman" panose="02020603050405020304" pitchFamily="18" charset="0"/>
                <a:cs typeface="Times New Roman" panose="02020603050405020304" pitchFamily="18" charset="0"/>
              </a:rPr>
              <a:t> QUESTIONS</a:t>
            </a:r>
            <a:endParaRPr lang="en-US" sz="3200" b="1" u="sng" dirty="0"/>
          </a:p>
        </p:txBody>
      </p:sp>
    </p:spTree>
    <p:extLst>
      <p:ext uri="{BB962C8B-B14F-4D97-AF65-F5344CB8AC3E}">
        <p14:creationId xmlns:p14="http://schemas.microsoft.com/office/powerpoint/2010/main" val="7088349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extLst>
              <a:ext uri="{BEBA8EAE-BF5A-486C-A8C5-ECC9F3942E4B}">
                <a14:imgProps xmlns:a14="http://schemas.microsoft.com/office/drawing/2010/main">
                  <a14:imgLayer r:embed="rId3">
                    <a14:imgEffect>
                      <a14:artisticChalkSketch trans="4000"/>
                    </a14:imgEffect>
                  </a14:imgLayer>
                </a14:imgProps>
              </a:ext>
            </a:extLst>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08335E-1F49-BDF0-2A2A-D9C32B7DCB07}"/>
              </a:ext>
            </a:extLst>
          </p:cNvPr>
          <p:cNvSpPr>
            <a:spLocks noGrp="1"/>
          </p:cNvSpPr>
          <p:nvPr>
            <p:ph type="title"/>
          </p:nvPr>
        </p:nvSpPr>
        <p:spPr>
          <a:xfrm>
            <a:off x="1295402" y="781665"/>
            <a:ext cx="9692146" cy="634180"/>
          </a:xfrm>
        </p:spPr>
        <p:txBody>
          <a:bodyPr>
            <a:normAutofit fontScale="90000"/>
          </a:bodyPr>
          <a:lstStyle/>
          <a:p>
            <a:br>
              <a:rPr lang="en-US" sz="2900" b="1" dirty="0">
                <a:latin typeface="Times New Roman" panose="02020603050405020304" pitchFamily="18" charset="0"/>
                <a:cs typeface="Times New Roman" panose="02020603050405020304" pitchFamily="18" charset="0"/>
              </a:rPr>
            </a:br>
            <a:r>
              <a:rPr lang="en-US" sz="4000" b="1" dirty="0">
                <a:latin typeface="Times New Roman" panose="02020603050405020304" pitchFamily="18" charset="0"/>
                <a:cs typeface="Times New Roman" panose="02020603050405020304" pitchFamily="18" charset="0"/>
              </a:rPr>
              <a:t>DISTRIBUTION OF LIFE EXPECTANCIES</a:t>
            </a:r>
            <a:br>
              <a:rPr lang="en-US" b="1" u="sng" dirty="0"/>
            </a:br>
            <a:endParaRPr lang="en-US" sz="4000" dirty="0"/>
          </a:p>
        </p:txBody>
      </p:sp>
      <p:pic>
        <p:nvPicPr>
          <p:cNvPr id="5" name="Content Placeholder 4">
            <a:extLst>
              <a:ext uri="{FF2B5EF4-FFF2-40B4-BE49-F238E27FC236}">
                <a16:creationId xmlns:a16="http://schemas.microsoft.com/office/drawing/2014/main" id="{813D10D9-68B6-5DC8-04CC-56149897E3A2}"/>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702571" y="2547176"/>
            <a:ext cx="5897803" cy="3908465"/>
          </a:xfrm>
          <a:solidFill>
            <a:schemeClr val="accent3">
              <a:lumMod val="20000"/>
              <a:lumOff val="80000"/>
            </a:schemeClr>
          </a:solidFill>
        </p:spPr>
      </p:pic>
      <p:sp>
        <p:nvSpPr>
          <p:cNvPr id="6" name="TextBox 5">
            <a:extLst>
              <a:ext uri="{FF2B5EF4-FFF2-40B4-BE49-F238E27FC236}">
                <a16:creationId xmlns:a16="http://schemas.microsoft.com/office/drawing/2014/main" id="{FAAF3F64-98A9-C328-EDF6-FF12975D7EA6}"/>
              </a:ext>
            </a:extLst>
          </p:cNvPr>
          <p:cNvSpPr txBox="1"/>
          <p:nvPr/>
        </p:nvSpPr>
        <p:spPr>
          <a:xfrm>
            <a:off x="7552116" y="2639212"/>
            <a:ext cx="3568168" cy="3816429"/>
          </a:xfrm>
          <a:prstGeom prst="rect">
            <a:avLst/>
          </a:prstGeom>
          <a:noFill/>
        </p:spPr>
        <p:txBody>
          <a:bodyPr wrap="square" rtlCol="0">
            <a:spAutoFit/>
          </a:bodyPr>
          <a:lstStyle/>
          <a:p>
            <a:r>
              <a:rPr lang="en-US" sz="1800" dirty="0">
                <a:solidFill>
                  <a:schemeClr val="tx1">
                    <a:lumMod val="85000"/>
                    <a:lumOff val="15000"/>
                  </a:schemeClr>
                </a:solidFill>
                <a:latin typeface="Times New Roman" panose="02020603050405020304" pitchFamily="18" charset="0"/>
                <a:cs typeface="Times New Roman" panose="02020603050405020304" pitchFamily="18" charset="0"/>
              </a:rPr>
              <a:t> </a:t>
            </a:r>
            <a:r>
              <a:rPr lang="en-US" sz="2800" b="1" dirty="0">
                <a:solidFill>
                  <a:schemeClr val="tx1">
                    <a:lumMod val="85000"/>
                    <a:lumOff val="15000"/>
                  </a:schemeClr>
                </a:solidFill>
                <a:latin typeface="Times New Roman" panose="02020603050405020304" pitchFamily="18" charset="0"/>
                <a:cs typeface="Times New Roman" panose="02020603050405020304" pitchFamily="18" charset="0"/>
              </a:rPr>
              <a:t>The life expectancy of the countries is positively skewed between the ages of 45 and 89 with 75 been the highest life expectancy of the countries. </a:t>
            </a:r>
            <a:endParaRPr lang="en-US" sz="2800" b="1" dirty="0"/>
          </a:p>
          <a:p>
            <a:endParaRPr lang="en-US" sz="1800" dirty="0">
              <a:solidFill>
                <a:schemeClr val="tx1">
                  <a:lumMod val="85000"/>
                  <a:lumOff val="1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78775926"/>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docProps/app.xml><?xml version="1.0" encoding="utf-8"?>
<Properties xmlns="http://schemas.openxmlformats.org/officeDocument/2006/extended-properties" xmlns:vt="http://schemas.openxmlformats.org/officeDocument/2006/docPropsVTypes">
  <Template>Organic</Template>
  <TotalTime>2241</TotalTime>
  <Words>782</Words>
  <Application>Microsoft Office PowerPoint</Application>
  <PresentationFormat>Widescreen</PresentationFormat>
  <Paragraphs>80</Paragraphs>
  <Slides>21</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21</vt:i4>
      </vt:variant>
    </vt:vector>
  </HeadingPairs>
  <TitlesOfParts>
    <vt:vector size="30" baseType="lpstr">
      <vt:lpstr>Arial</vt:lpstr>
      <vt:lpstr>Calibri</vt:lpstr>
      <vt:lpstr>Calibri Light</vt:lpstr>
      <vt:lpstr>Courier New</vt:lpstr>
      <vt:lpstr>Garamond</vt:lpstr>
      <vt:lpstr>Helvetica Neue</vt:lpstr>
      <vt:lpstr>Times New Roman</vt:lpstr>
      <vt:lpstr>Wingdings</vt:lpstr>
      <vt:lpstr>Organic</vt:lpstr>
      <vt:lpstr>EXPLORATORY DATA ANALYSIS ON  LIFE EXPECTANCY  </vt:lpstr>
      <vt:lpstr>GROUP MEMBERS AND OUTLINE  Supervisor: Samuel Kwame Dassi</vt:lpstr>
      <vt:lpstr>OUTLINE</vt:lpstr>
      <vt:lpstr>TOOLS AND LIBRARIES</vt:lpstr>
      <vt:lpstr>INFORMATION ABOUT THE DATASET </vt:lpstr>
      <vt:lpstr>PowerPoint Presentation</vt:lpstr>
      <vt:lpstr>NATURE OF THE DATASET</vt:lpstr>
      <vt:lpstr>PowerPoint Presentation</vt:lpstr>
      <vt:lpstr> DISTRIBUTION OF LIFE EXPECTANCIES </vt:lpstr>
      <vt:lpstr>COUNTRIES WITH THE HIGHEST AND LOWEST LIFE EXPECTANCIES</vt:lpstr>
      <vt:lpstr>HIGHEST AND LOWEST TOTAL GDP OF COUNTRIES</vt:lpstr>
      <vt:lpstr>PowerPoint Presentation</vt:lpstr>
      <vt:lpstr>NOTE ON HEPATITIS B RECORDING</vt:lpstr>
      <vt:lpstr>REPORT ON NUMBER OF MEASLES CASES RECORDED</vt:lpstr>
      <vt:lpstr>PowerPoint Presentation</vt:lpstr>
      <vt:lpstr>PowerPoint Presentation</vt:lpstr>
      <vt:lpstr>RELATIONSHIPS BETWEEN SOME OF THE VARIABLES IN THE DATASET</vt:lpstr>
      <vt:lpstr>SCATTER DIAGRAM SHOWING THE CAUSATION OF SCHOOLING</vt:lpstr>
      <vt:lpstr>LIFE EXPECTANCY CONCENTRATIONS IN COUNTRIES </vt:lpstr>
      <vt:lpstr>INSIGHTS FROM THE OBSERVATION </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Seth Kwame  Dassi</dc:creator>
  <cp:lastModifiedBy>Seth Kwame  Dassi</cp:lastModifiedBy>
  <cp:revision>22</cp:revision>
  <dcterms:created xsi:type="dcterms:W3CDTF">2023-03-20T09:52:51Z</dcterms:created>
  <dcterms:modified xsi:type="dcterms:W3CDTF">2023-03-24T07:29:50Z</dcterms:modified>
</cp:coreProperties>
</file>